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Lst>
  <p:notesMasterIdLst>
    <p:notesMasterId r:id="rId25"/>
  </p:notesMasterIdLst>
  <p:handoutMasterIdLst>
    <p:handoutMasterId r:id="rId26"/>
  </p:handoutMasterIdLst>
  <p:sldIdLst>
    <p:sldId id="256" r:id="rId3"/>
    <p:sldId id="258" r:id="rId4"/>
    <p:sldId id="260" r:id="rId5"/>
    <p:sldId id="275" r:id="rId6"/>
    <p:sldId id="287" r:id="rId7"/>
    <p:sldId id="288" r:id="rId8"/>
    <p:sldId id="289" r:id="rId9"/>
    <p:sldId id="308" r:id="rId10"/>
    <p:sldId id="309" r:id="rId11"/>
    <p:sldId id="310" r:id="rId12"/>
    <p:sldId id="311" r:id="rId13"/>
    <p:sldId id="312" r:id="rId14"/>
    <p:sldId id="285" r:id="rId15"/>
    <p:sldId id="295" r:id="rId16"/>
    <p:sldId id="297" r:id="rId17"/>
    <p:sldId id="298" r:id="rId18"/>
    <p:sldId id="286" r:id="rId19"/>
    <p:sldId id="304" r:id="rId20"/>
    <p:sldId id="305" r:id="rId21"/>
    <p:sldId id="306" r:id="rId22"/>
    <p:sldId id="307" r:id="rId23"/>
    <p:sldId id="262" r:id="rId2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00"/>
    <a:srgbClr val="FCA34F"/>
    <a:srgbClr val="EA136A"/>
    <a:srgbClr val="F1427F"/>
    <a:srgbClr val="5AF6FA"/>
    <a:srgbClr val="FDC100"/>
    <a:srgbClr val="EB0029"/>
    <a:srgbClr val="814097"/>
    <a:srgbClr val="49C2C6"/>
    <a:srgbClr val="00A7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79609" autoAdjust="0"/>
  </p:normalViewPr>
  <p:slideViewPr>
    <p:cSldViewPr snapToGrid="0" snapToObjects="1">
      <p:cViewPr varScale="1">
        <p:scale>
          <a:sx n="103" d="100"/>
          <a:sy n="103" d="100"/>
        </p:scale>
        <p:origin x="1068" y="1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357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EEE7D-9496-4FF1-9702-3EED06F826B9}"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DDF3B642-7115-4E9F-8B0A-0F455B0E0D6A}">
      <dgm:prSet custT="1"/>
      <dgm:spPr/>
      <dgm:t>
        <a:bodyPr/>
        <a:lstStyle/>
        <a:p>
          <a:r>
            <a:rPr lang="en-US" sz="3600" dirty="0">
              <a:latin typeface="+mj-lt"/>
            </a:rPr>
            <a:t>Focused Communication Tactics </a:t>
          </a:r>
        </a:p>
      </dgm:t>
    </dgm:pt>
    <dgm:pt modelId="{13CB650D-C90E-4A24-A64E-1433F3A48BD8}" type="parTrans" cxnId="{34DAFFD0-740E-47B2-8FE4-80A3C92ADA65}">
      <dgm:prSet/>
      <dgm:spPr/>
      <dgm:t>
        <a:bodyPr/>
        <a:lstStyle/>
        <a:p>
          <a:endParaRPr lang="en-US"/>
        </a:p>
      </dgm:t>
    </dgm:pt>
    <dgm:pt modelId="{7167423F-C061-48A5-80EC-B0AA4DD2B5DE}" type="sibTrans" cxnId="{34DAFFD0-740E-47B2-8FE4-80A3C92ADA65}">
      <dgm:prSet/>
      <dgm:spPr/>
      <dgm:t>
        <a:bodyPr/>
        <a:lstStyle/>
        <a:p>
          <a:endParaRPr lang="en-US"/>
        </a:p>
      </dgm:t>
    </dgm:pt>
    <dgm:pt modelId="{57FEDE6F-8448-431F-AED7-E626B4E88E14}">
      <dgm:prSet custT="1"/>
      <dgm:spPr/>
      <dgm:t>
        <a:bodyPr/>
        <a:lstStyle/>
        <a:p>
          <a:r>
            <a:rPr lang="en-US" sz="3600" dirty="0">
              <a:latin typeface="+mj-lt"/>
            </a:rPr>
            <a:t>Apple Pay vs. </a:t>
          </a:r>
          <a:r>
            <a:rPr lang="en-US" sz="3600" dirty="0" err="1">
              <a:latin typeface="+mj-lt"/>
            </a:rPr>
            <a:t>GPay</a:t>
          </a:r>
          <a:endParaRPr lang="en-US" sz="3600" dirty="0">
            <a:latin typeface="+mj-lt"/>
          </a:endParaRPr>
        </a:p>
      </dgm:t>
    </dgm:pt>
    <dgm:pt modelId="{D17E7501-3152-488F-9378-D98F348EA5BE}" type="parTrans" cxnId="{D54D4E98-C213-4160-BF3B-B06D041A88B5}">
      <dgm:prSet/>
      <dgm:spPr/>
      <dgm:t>
        <a:bodyPr/>
        <a:lstStyle/>
        <a:p>
          <a:endParaRPr lang="en-US"/>
        </a:p>
      </dgm:t>
    </dgm:pt>
    <dgm:pt modelId="{C3DB6A31-FE4E-43F4-809A-2B914749354F}" type="sibTrans" cxnId="{D54D4E98-C213-4160-BF3B-B06D041A88B5}">
      <dgm:prSet/>
      <dgm:spPr/>
      <dgm:t>
        <a:bodyPr/>
        <a:lstStyle/>
        <a:p>
          <a:endParaRPr lang="en-US"/>
        </a:p>
      </dgm:t>
    </dgm:pt>
    <dgm:pt modelId="{A3335932-B179-41E9-BE9A-75F8F426CFC7}" type="pres">
      <dgm:prSet presAssocID="{004EEE7D-9496-4FF1-9702-3EED06F826B9}" presName="root" presStyleCnt="0">
        <dgm:presLayoutVars>
          <dgm:dir/>
          <dgm:resizeHandles val="exact"/>
        </dgm:presLayoutVars>
      </dgm:prSet>
      <dgm:spPr/>
    </dgm:pt>
    <dgm:pt modelId="{BFD6BE67-732F-4E09-B694-378A150FF16D}" type="pres">
      <dgm:prSet presAssocID="{DDF3B642-7115-4E9F-8B0A-0F455B0E0D6A}" presName="compNode" presStyleCnt="0"/>
      <dgm:spPr/>
    </dgm:pt>
    <dgm:pt modelId="{BB25A831-D035-4B16-BFE5-4B91F3F26D5B}" type="pres">
      <dgm:prSet presAssocID="{DDF3B642-7115-4E9F-8B0A-0F455B0E0D6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Cane"/>
        </a:ext>
      </dgm:extLst>
    </dgm:pt>
    <dgm:pt modelId="{43D6CFD7-CC9F-4E21-8FFA-20E68B9556B1}" type="pres">
      <dgm:prSet presAssocID="{DDF3B642-7115-4E9F-8B0A-0F455B0E0D6A}" presName="spaceRect" presStyleCnt="0"/>
      <dgm:spPr/>
    </dgm:pt>
    <dgm:pt modelId="{1CD5B17D-F25E-409F-B8DE-BFC903E23A89}" type="pres">
      <dgm:prSet presAssocID="{DDF3B642-7115-4E9F-8B0A-0F455B0E0D6A}" presName="textRect" presStyleLbl="revTx" presStyleIdx="0" presStyleCnt="2" custScaleX="134807">
        <dgm:presLayoutVars>
          <dgm:chMax val="1"/>
          <dgm:chPref val="1"/>
        </dgm:presLayoutVars>
      </dgm:prSet>
      <dgm:spPr/>
    </dgm:pt>
    <dgm:pt modelId="{809156B5-0AA7-4932-80D5-794C7A713E47}" type="pres">
      <dgm:prSet presAssocID="{7167423F-C061-48A5-80EC-B0AA4DD2B5DE}" presName="sibTrans" presStyleCnt="0"/>
      <dgm:spPr/>
    </dgm:pt>
    <dgm:pt modelId="{A2D48CD2-3338-4BA3-8345-7A57342E3F17}" type="pres">
      <dgm:prSet presAssocID="{57FEDE6F-8448-431F-AED7-E626B4E88E14}" presName="compNode" presStyleCnt="0"/>
      <dgm:spPr/>
    </dgm:pt>
    <dgm:pt modelId="{4455B1E5-C277-4B66-BC15-FDF57FC19095}" type="pres">
      <dgm:prSet presAssocID="{57FEDE6F-8448-431F-AED7-E626B4E88E1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pple"/>
        </a:ext>
      </dgm:extLst>
    </dgm:pt>
    <dgm:pt modelId="{8B5721DF-8E1F-499E-A46A-A31CF542E09F}" type="pres">
      <dgm:prSet presAssocID="{57FEDE6F-8448-431F-AED7-E626B4E88E14}" presName="spaceRect" presStyleCnt="0"/>
      <dgm:spPr/>
    </dgm:pt>
    <dgm:pt modelId="{D02DCAFA-67DA-4E0E-A703-4F43945E0F04}" type="pres">
      <dgm:prSet presAssocID="{57FEDE6F-8448-431F-AED7-E626B4E88E14}" presName="textRect" presStyleLbl="revTx" presStyleIdx="1" presStyleCnt="2">
        <dgm:presLayoutVars>
          <dgm:chMax val="1"/>
          <dgm:chPref val="1"/>
        </dgm:presLayoutVars>
      </dgm:prSet>
      <dgm:spPr/>
    </dgm:pt>
  </dgm:ptLst>
  <dgm:cxnLst>
    <dgm:cxn modelId="{47C81B12-53C2-487C-9B94-DC3AA2E34095}" type="presOf" srcId="{57FEDE6F-8448-431F-AED7-E626B4E88E14}" destId="{D02DCAFA-67DA-4E0E-A703-4F43945E0F04}" srcOrd="0" destOrd="0" presId="urn:microsoft.com/office/officeart/2018/2/layout/IconLabelList"/>
    <dgm:cxn modelId="{3D26E921-2F32-4A35-BDC8-8A9E80704478}" type="presOf" srcId="{DDF3B642-7115-4E9F-8B0A-0F455B0E0D6A}" destId="{1CD5B17D-F25E-409F-B8DE-BFC903E23A89}" srcOrd="0" destOrd="0" presId="urn:microsoft.com/office/officeart/2018/2/layout/IconLabelList"/>
    <dgm:cxn modelId="{93797C23-875C-4095-A909-90C163F5B888}" type="presOf" srcId="{004EEE7D-9496-4FF1-9702-3EED06F826B9}" destId="{A3335932-B179-41E9-BE9A-75F8F426CFC7}" srcOrd="0" destOrd="0" presId="urn:microsoft.com/office/officeart/2018/2/layout/IconLabelList"/>
    <dgm:cxn modelId="{D54D4E98-C213-4160-BF3B-B06D041A88B5}" srcId="{004EEE7D-9496-4FF1-9702-3EED06F826B9}" destId="{57FEDE6F-8448-431F-AED7-E626B4E88E14}" srcOrd="1" destOrd="0" parTransId="{D17E7501-3152-488F-9378-D98F348EA5BE}" sibTransId="{C3DB6A31-FE4E-43F4-809A-2B914749354F}"/>
    <dgm:cxn modelId="{34DAFFD0-740E-47B2-8FE4-80A3C92ADA65}" srcId="{004EEE7D-9496-4FF1-9702-3EED06F826B9}" destId="{DDF3B642-7115-4E9F-8B0A-0F455B0E0D6A}" srcOrd="0" destOrd="0" parTransId="{13CB650D-C90E-4A24-A64E-1433F3A48BD8}" sibTransId="{7167423F-C061-48A5-80EC-B0AA4DD2B5DE}"/>
    <dgm:cxn modelId="{E10F065C-3109-4A14-8531-91CD2483BE04}" type="presParOf" srcId="{A3335932-B179-41E9-BE9A-75F8F426CFC7}" destId="{BFD6BE67-732F-4E09-B694-378A150FF16D}" srcOrd="0" destOrd="0" presId="urn:microsoft.com/office/officeart/2018/2/layout/IconLabelList"/>
    <dgm:cxn modelId="{B1FF6B85-17AB-4908-9371-EBE2A4CB8846}" type="presParOf" srcId="{BFD6BE67-732F-4E09-B694-378A150FF16D}" destId="{BB25A831-D035-4B16-BFE5-4B91F3F26D5B}" srcOrd="0" destOrd="0" presId="urn:microsoft.com/office/officeart/2018/2/layout/IconLabelList"/>
    <dgm:cxn modelId="{E13638EE-FD41-4E65-929B-AB001771301D}" type="presParOf" srcId="{BFD6BE67-732F-4E09-B694-378A150FF16D}" destId="{43D6CFD7-CC9F-4E21-8FFA-20E68B9556B1}" srcOrd="1" destOrd="0" presId="urn:microsoft.com/office/officeart/2018/2/layout/IconLabelList"/>
    <dgm:cxn modelId="{973E26B2-FF04-4F37-987E-579CEAD52183}" type="presParOf" srcId="{BFD6BE67-732F-4E09-B694-378A150FF16D}" destId="{1CD5B17D-F25E-409F-B8DE-BFC903E23A89}" srcOrd="2" destOrd="0" presId="urn:microsoft.com/office/officeart/2018/2/layout/IconLabelList"/>
    <dgm:cxn modelId="{EF1F14DB-BBE4-45B7-9739-12E846210D3F}" type="presParOf" srcId="{A3335932-B179-41E9-BE9A-75F8F426CFC7}" destId="{809156B5-0AA7-4932-80D5-794C7A713E47}" srcOrd="1" destOrd="0" presId="urn:microsoft.com/office/officeart/2018/2/layout/IconLabelList"/>
    <dgm:cxn modelId="{6DA35416-2091-48DC-8162-0EDDE3296FB2}" type="presParOf" srcId="{A3335932-B179-41E9-BE9A-75F8F426CFC7}" destId="{A2D48CD2-3338-4BA3-8345-7A57342E3F17}" srcOrd="2" destOrd="0" presId="urn:microsoft.com/office/officeart/2018/2/layout/IconLabelList"/>
    <dgm:cxn modelId="{D9BDE2B8-C434-4D92-98AF-DF211B165686}" type="presParOf" srcId="{A2D48CD2-3338-4BA3-8345-7A57342E3F17}" destId="{4455B1E5-C277-4B66-BC15-FDF57FC19095}" srcOrd="0" destOrd="0" presId="urn:microsoft.com/office/officeart/2018/2/layout/IconLabelList"/>
    <dgm:cxn modelId="{552F0037-4B74-4C09-B1B2-DE6297A2E169}" type="presParOf" srcId="{A2D48CD2-3338-4BA3-8345-7A57342E3F17}" destId="{8B5721DF-8E1F-499E-A46A-A31CF542E09F}" srcOrd="1" destOrd="0" presId="urn:microsoft.com/office/officeart/2018/2/layout/IconLabelList"/>
    <dgm:cxn modelId="{E24F953C-28C9-436D-9816-25FA39CFDB6F}" type="presParOf" srcId="{A2D48CD2-3338-4BA3-8345-7A57342E3F17}" destId="{D02DCAFA-67DA-4E0E-A703-4F43945E0F0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907BC5-F818-41E5-B3A8-1E9A57A7A4C0}"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7992EE4-8815-4B83-B6C5-F6F66B8A7CF9}">
      <dgm:prSet custT="1"/>
      <dgm:spPr/>
      <dgm:t>
        <a:bodyPr/>
        <a:lstStyle/>
        <a:p>
          <a:pPr>
            <a:lnSpc>
              <a:spcPct val="100000"/>
            </a:lnSpc>
          </a:pPr>
          <a:r>
            <a:rPr lang="en-US" sz="2800"/>
            <a:t>Really hone in on communication/ education on Android/Google</a:t>
          </a:r>
          <a:endParaRPr lang="en-US" sz="2800" dirty="0"/>
        </a:p>
      </dgm:t>
    </dgm:pt>
    <dgm:pt modelId="{40A442F2-63F9-47EE-99E6-2516B8169631}" type="parTrans" cxnId="{2B396FEE-518D-4F79-BF54-19CBF8FDB43C}">
      <dgm:prSet/>
      <dgm:spPr/>
      <dgm:t>
        <a:bodyPr/>
        <a:lstStyle/>
        <a:p>
          <a:endParaRPr lang="en-US"/>
        </a:p>
      </dgm:t>
    </dgm:pt>
    <dgm:pt modelId="{68FF15A0-B1CD-4642-848D-C0D36CB6A6E2}" type="sibTrans" cxnId="{2B396FEE-518D-4F79-BF54-19CBF8FDB43C}">
      <dgm:prSet/>
      <dgm:spPr/>
      <dgm:t>
        <a:bodyPr/>
        <a:lstStyle/>
        <a:p>
          <a:endParaRPr lang="en-US"/>
        </a:p>
      </dgm:t>
    </dgm:pt>
    <dgm:pt modelId="{8FB60EE6-70D1-4A7D-A54E-426335F9A8A3}">
      <dgm:prSet/>
      <dgm:spPr/>
      <dgm:t>
        <a:bodyPr/>
        <a:lstStyle/>
        <a:p>
          <a:pPr>
            <a:lnSpc>
              <a:spcPct val="100000"/>
            </a:lnSpc>
          </a:pPr>
          <a:r>
            <a:rPr lang="en-US"/>
            <a:t>Update FAQ often</a:t>
          </a:r>
        </a:p>
      </dgm:t>
    </dgm:pt>
    <dgm:pt modelId="{2170A362-F643-4ACA-9D7C-ADD70F6C5340}" type="parTrans" cxnId="{263A565E-D18B-4AD8-925F-889CFFC10A3C}">
      <dgm:prSet/>
      <dgm:spPr/>
      <dgm:t>
        <a:bodyPr/>
        <a:lstStyle/>
        <a:p>
          <a:endParaRPr lang="en-US"/>
        </a:p>
      </dgm:t>
    </dgm:pt>
    <dgm:pt modelId="{15396D2B-0F13-409F-8C72-103515B9800D}" type="sibTrans" cxnId="{263A565E-D18B-4AD8-925F-889CFFC10A3C}">
      <dgm:prSet/>
      <dgm:spPr/>
      <dgm:t>
        <a:bodyPr/>
        <a:lstStyle/>
        <a:p>
          <a:endParaRPr lang="en-US"/>
        </a:p>
      </dgm:t>
    </dgm:pt>
    <dgm:pt modelId="{6E2D8C3D-EC67-428B-B917-2F9C0AA1E13E}">
      <dgm:prSet/>
      <dgm:spPr/>
      <dgm:t>
        <a:bodyPr/>
        <a:lstStyle/>
        <a:p>
          <a:pPr>
            <a:lnSpc>
              <a:spcPct val="100000"/>
            </a:lnSpc>
          </a:pPr>
          <a:r>
            <a:rPr lang="en-US"/>
            <a:t>Postseason Survey to take suggestions</a:t>
          </a:r>
        </a:p>
      </dgm:t>
    </dgm:pt>
    <dgm:pt modelId="{67F69818-02E7-463B-95B4-AF30D0CBD8BD}" type="parTrans" cxnId="{53C1B9A8-91E0-4716-AB48-D73651885051}">
      <dgm:prSet/>
      <dgm:spPr/>
      <dgm:t>
        <a:bodyPr/>
        <a:lstStyle/>
        <a:p>
          <a:endParaRPr lang="en-US"/>
        </a:p>
      </dgm:t>
    </dgm:pt>
    <dgm:pt modelId="{A113A1B8-8966-4DC7-AB69-5283CB67E132}" type="sibTrans" cxnId="{53C1B9A8-91E0-4716-AB48-D73651885051}">
      <dgm:prSet/>
      <dgm:spPr/>
      <dgm:t>
        <a:bodyPr/>
        <a:lstStyle/>
        <a:p>
          <a:endParaRPr lang="en-US"/>
        </a:p>
      </dgm:t>
    </dgm:pt>
    <dgm:pt modelId="{84F870AC-A5B5-47B5-9F0A-0374E814F8F7}" type="pres">
      <dgm:prSet presAssocID="{4C907BC5-F818-41E5-B3A8-1E9A57A7A4C0}" presName="root" presStyleCnt="0">
        <dgm:presLayoutVars>
          <dgm:dir/>
          <dgm:resizeHandles val="exact"/>
        </dgm:presLayoutVars>
      </dgm:prSet>
      <dgm:spPr/>
    </dgm:pt>
    <dgm:pt modelId="{1460F053-15B7-4139-BD0B-FF0056F2B6B9}" type="pres">
      <dgm:prSet presAssocID="{37992EE4-8815-4B83-B6C5-F6F66B8A7CF9}" presName="compNode" presStyleCnt="0"/>
      <dgm:spPr/>
    </dgm:pt>
    <dgm:pt modelId="{F2F867BD-3109-4328-84F6-DA1A85A306ED}" type="pres">
      <dgm:prSet presAssocID="{37992EE4-8815-4B83-B6C5-F6F66B8A7CF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1F60456C-91BF-4744-8669-62628AD979CF}" type="pres">
      <dgm:prSet presAssocID="{37992EE4-8815-4B83-B6C5-F6F66B8A7CF9}" presName="spaceRect" presStyleCnt="0"/>
      <dgm:spPr/>
    </dgm:pt>
    <dgm:pt modelId="{4B5715C3-48A6-45F2-A696-61A72F66D883}" type="pres">
      <dgm:prSet presAssocID="{37992EE4-8815-4B83-B6C5-F6F66B8A7CF9}" presName="textRect" presStyleLbl="revTx" presStyleIdx="0" presStyleCnt="3" custScaleX="156659">
        <dgm:presLayoutVars>
          <dgm:chMax val="1"/>
          <dgm:chPref val="1"/>
        </dgm:presLayoutVars>
      </dgm:prSet>
      <dgm:spPr/>
    </dgm:pt>
    <dgm:pt modelId="{38ACCA31-93EE-4E8A-BC46-44BEDBA77BE0}" type="pres">
      <dgm:prSet presAssocID="{68FF15A0-B1CD-4642-848D-C0D36CB6A6E2}" presName="sibTrans" presStyleCnt="0"/>
      <dgm:spPr/>
    </dgm:pt>
    <dgm:pt modelId="{B172C9D6-1C85-4543-ABC6-86545068CF58}" type="pres">
      <dgm:prSet presAssocID="{8FB60EE6-70D1-4A7D-A54E-426335F9A8A3}" presName="compNode" presStyleCnt="0"/>
      <dgm:spPr/>
    </dgm:pt>
    <dgm:pt modelId="{81064667-20BC-42A7-B432-A3D5222D4389}" type="pres">
      <dgm:prSet presAssocID="{8FB60EE6-70D1-4A7D-A54E-426335F9A8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28487989-DB5B-449A-81C8-AAB63438515B}" type="pres">
      <dgm:prSet presAssocID="{8FB60EE6-70D1-4A7D-A54E-426335F9A8A3}" presName="spaceRect" presStyleCnt="0"/>
      <dgm:spPr/>
    </dgm:pt>
    <dgm:pt modelId="{4E3DB1EE-8E63-4829-BAE3-51E424DEC39A}" type="pres">
      <dgm:prSet presAssocID="{8FB60EE6-70D1-4A7D-A54E-426335F9A8A3}" presName="textRect" presStyleLbl="revTx" presStyleIdx="1" presStyleCnt="3">
        <dgm:presLayoutVars>
          <dgm:chMax val="1"/>
          <dgm:chPref val="1"/>
        </dgm:presLayoutVars>
      </dgm:prSet>
      <dgm:spPr/>
    </dgm:pt>
    <dgm:pt modelId="{02846806-71FA-4546-9DA0-21AC18F69F86}" type="pres">
      <dgm:prSet presAssocID="{15396D2B-0F13-409F-8C72-103515B9800D}" presName="sibTrans" presStyleCnt="0"/>
      <dgm:spPr/>
    </dgm:pt>
    <dgm:pt modelId="{4A71AFD3-5223-48DE-8E28-23FADA9ED852}" type="pres">
      <dgm:prSet presAssocID="{6E2D8C3D-EC67-428B-B917-2F9C0AA1E13E}" presName="compNode" presStyleCnt="0"/>
      <dgm:spPr/>
    </dgm:pt>
    <dgm:pt modelId="{1B99DCDB-2230-4D8F-BE63-1B1C32456746}" type="pres">
      <dgm:prSet presAssocID="{6E2D8C3D-EC67-428B-B917-2F9C0AA1E13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77394F17-F338-4EDE-B8FB-6AA0A9C79519}" type="pres">
      <dgm:prSet presAssocID="{6E2D8C3D-EC67-428B-B917-2F9C0AA1E13E}" presName="spaceRect" presStyleCnt="0"/>
      <dgm:spPr/>
    </dgm:pt>
    <dgm:pt modelId="{44AC690A-BC35-4234-BCFC-0169C5743E12}" type="pres">
      <dgm:prSet presAssocID="{6E2D8C3D-EC67-428B-B917-2F9C0AA1E13E}" presName="textRect" presStyleLbl="revTx" presStyleIdx="2" presStyleCnt="3">
        <dgm:presLayoutVars>
          <dgm:chMax val="1"/>
          <dgm:chPref val="1"/>
        </dgm:presLayoutVars>
      </dgm:prSet>
      <dgm:spPr/>
    </dgm:pt>
  </dgm:ptLst>
  <dgm:cxnLst>
    <dgm:cxn modelId="{B13CF913-FBD8-4DFA-97CF-BD5D85C6AD71}" type="presOf" srcId="{6E2D8C3D-EC67-428B-B917-2F9C0AA1E13E}" destId="{44AC690A-BC35-4234-BCFC-0169C5743E12}" srcOrd="0" destOrd="0" presId="urn:microsoft.com/office/officeart/2018/2/layout/IconLabelList"/>
    <dgm:cxn modelId="{263A565E-D18B-4AD8-925F-889CFFC10A3C}" srcId="{4C907BC5-F818-41E5-B3A8-1E9A57A7A4C0}" destId="{8FB60EE6-70D1-4A7D-A54E-426335F9A8A3}" srcOrd="1" destOrd="0" parTransId="{2170A362-F643-4ACA-9D7C-ADD70F6C5340}" sibTransId="{15396D2B-0F13-409F-8C72-103515B9800D}"/>
    <dgm:cxn modelId="{63DC0043-54B1-4F7D-938B-E7C657AC8711}" type="presOf" srcId="{37992EE4-8815-4B83-B6C5-F6F66B8A7CF9}" destId="{4B5715C3-48A6-45F2-A696-61A72F66D883}" srcOrd="0" destOrd="0" presId="urn:microsoft.com/office/officeart/2018/2/layout/IconLabelList"/>
    <dgm:cxn modelId="{5AA76B51-5E73-4931-B88B-16A20DC34455}" type="presOf" srcId="{4C907BC5-F818-41E5-B3A8-1E9A57A7A4C0}" destId="{84F870AC-A5B5-47B5-9F0A-0374E814F8F7}" srcOrd="0" destOrd="0" presId="urn:microsoft.com/office/officeart/2018/2/layout/IconLabelList"/>
    <dgm:cxn modelId="{4A2E5C7E-4D62-4F3E-8727-FDA9EBC9626D}" type="presOf" srcId="{8FB60EE6-70D1-4A7D-A54E-426335F9A8A3}" destId="{4E3DB1EE-8E63-4829-BAE3-51E424DEC39A}" srcOrd="0" destOrd="0" presId="urn:microsoft.com/office/officeart/2018/2/layout/IconLabelList"/>
    <dgm:cxn modelId="{53C1B9A8-91E0-4716-AB48-D73651885051}" srcId="{4C907BC5-F818-41E5-B3A8-1E9A57A7A4C0}" destId="{6E2D8C3D-EC67-428B-B917-2F9C0AA1E13E}" srcOrd="2" destOrd="0" parTransId="{67F69818-02E7-463B-95B4-AF30D0CBD8BD}" sibTransId="{A113A1B8-8966-4DC7-AB69-5283CB67E132}"/>
    <dgm:cxn modelId="{2B396FEE-518D-4F79-BF54-19CBF8FDB43C}" srcId="{4C907BC5-F818-41E5-B3A8-1E9A57A7A4C0}" destId="{37992EE4-8815-4B83-B6C5-F6F66B8A7CF9}" srcOrd="0" destOrd="0" parTransId="{40A442F2-63F9-47EE-99E6-2516B8169631}" sibTransId="{68FF15A0-B1CD-4642-848D-C0D36CB6A6E2}"/>
    <dgm:cxn modelId="{FBF8A86D-A6DF-45DD-BE45-EAA96F2FC6A3}" type="presParOf" srcId="{84F870AC-A5B5-47B5-9F0A-0374E814F8F7}" destId="{1460F053-15B7-4139-BD0B-FF0056F2B6B9}" srcOrd="0" destOrd="0" presId="urn:microsoft.com/office/officeart/2018/2/layout/IconLabelList"/>
    <dgm:cxn modelId="{ECEF10AA-D782-4B2E-82C2-E247B367CACC}" type="presParOf" srcId="{1460F053-15B7-4139-BD0B-FF0056F2B6B9}" destId="{F2F867BD-3109-4328-84F6-DA1A85A306ED}" srcOrd="0" destOrd="0" presId="urn:microsoft.com/office/officeart/2018/2/layout/IconLabelList"/>
    <dgm:cxn modelId="{13D40AAC-3FFC-40D9-BA18-DF6D6C765C5E}" type="presParOf" srcId="{1460F053-15B7-4139-BD0B-FF0056F2B6B9}" destId="{1F60456C-91BF-4744-8669-62628AD979CF}" srcOrd="1" destOrd="0" presId="urn:microsoft.com/office/officeart/2018/2/layout/IconLabelList"/>
    <dgm:cxn modelId="{FDD29C9E-A31E-4642-A865-E4733AED780B}" type="presParOf" srcId="{1460F053-15B7-4139-BD0B-FF0056F2B6B9}" destId="{4B5715C3-48A6-45F2-A696-61A72F66D883}" srcOrd="2" destOrd="0" presId="urn:microsoft.com/office/officeart/2018/2/layout/IconLabelList"/>
    <dgm:cxn modelId="{DBEB3AD6-97A2-4A58-81B6-6B612E138CBD}" type="presParOf" srcId="{84F870AC-A5B5-47B5-9F0A-0374E814F8F7}" destId="{38ACCA31-93EE-4E8A-BC46-44BEDBA77BE0}" srcOrd="1" destOrd="0" presId="urn:microsoft.com/office/officeart/2018/2/layout/IconLabelList"/>
    <dgm:cxn modelId="{1251BE69-DCCA-41B4-A10D-B853AA0D12A3}" type="presParOf" srcId="{84F870AC-A5B5-47B5-9F0A-0374E814F8F7}" destId="{B172C9D6-1C85-4543-ABC6-86545068CF58}" srcOrd="2" destOrd="0" presId="urn:microsoft.com/office/officeart/2018/2/layout/IconLabelList"/>
    <dgm:cxn modelId="{F9721A99-AD59-4E42-87D0-EAF54083F556}" type="presParOf" srcId="{B172C9D6-1C85-4543-ABC6-86545068CF58}" destId="{81064667-20BC-42A7-B432-A3D5222D4389}" srcOrd="0" destOrd="0" presId="urn:microsoft.com/office/officeart/2018/2/layout/IconLabelList"/>
    <dgm:cxn modelId="{3A948099-A51F-4D65-8E6D-64699F0FFD17}" type="presParOf" srcId="{B172C9D6-1C85-4543-ABC6-86545068CF58}" destId="{28487989-DB5B-449A-81C8-AAB63438515B}" srcOrd="1" destOrd="0" presId="urn:microsoft.com/office/officeart/2018/2/layout/IconLabelList"/>
    <dgm:cxn modelId="{628528A6-C602-441E-9FE4-34F766BD342F}" type="presParOf" srcId="{B172C9D6-1C85-4543-ABC6-86545068CF58}" destId="{4E3DB1EE-8E63-4829-BAE3-51E424DEC39A}" srcOrd="2" destOrd="0" presId="urn:microsoft.com/office/officeart/2018/2/layout/IconLabelList"/>
    <dgm:cxn modelId="{C973070F-8F85-45EA-9C5C-63E8E5DA4C6F}" type="presParOf" srcId="{84F870AC-A5B5-47B5-9F0A-0374E814F8F7}" destId="{02846806-71FA-4546-9DA0-21AC18F69F86}" srcOrd="3" destOrd="0" presId="urn:microsoft.com/office/officeart/2018/2/layout/IconLabelList"/>
    <dgm:cxn modelId="{8BDE120E-E5FF-4410-9C26-F1CB562130CB}" type="presParOf" srcId="{84F870AC-A5B5-47B5-9F0A-0374E814F8F7}" destId="{4A71AFD3-5223-48DE-8E28-23FADA9ED852}" srcOrd="4" destOrd="0" presId="urn:microsoft.com/office/officeart/2018/2/layout/IconLabelList"/>
    <dgm:cxn modelId="{50906487-5AF4-47FB-A15A-2E2CCCA3469F}" type="presParOf" srcId="{4A71AFD3-5223-48DE-8E28-23FADA9ED852}" destId="{1B99DCDB-2230-4D8F-BE63-1B1C32456746}" srcOrd="0" destOrd="0" presId="urn:microsoft.com/office/officeart/2018/2/layout/IconLabelList"/>
    <dgm:cxn modelId="{27186159-CDEF-4D63-9ED0-E1A01694DC5E}" type="presParOf" srcId="{4A71AFD3-5223-48DE-8E28-23FADA9ED852}" destId="{77394F17-F338-4EDE-B8FB-6AA0A9C79519}" srcOrd="1" destOrd="0" presId="urn:microsoft.com/office/officeart/2018/2/layout/IconLabelList"/>
    <dgm:cxn modelId="{78FACA0C-FF21-4180-994F-FEE9C52AD456}" type="presParOf" srcId="{4A71AFD3-5223-48DE-8E28-23FADA9ED852}" destId="{44AC690A-BC35-4234-BCFC-0169C5743E1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5A831-D035-4B16-BFE5-4B91F3F26D5B}">
      <dsp:nvSpPr>
        <dsp:cNvPr id="0" name=""/>
        <dsp:cNvSpPr/>
      </dsp:nvSpPr>
      <dsp:spPr>
        <a:xfrm>
          <a:off x="1097557" y="406572"/>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D5B17D-F25E-409F-B8DE-BFC903E23A89}">
      <dsp:nvSpPr>
        <dsp:cNvPr id="0" name=""/>
        <dsp:cNvSpPr/>
      </dsp:nvSpPr>
      <dsp:spPr>
        <a:xfrm>
          <a:off x="41764" y="1919477"/>
          <a:ext cx="3169649" cy="15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dirty="0">
              <a:latin typeface="+mj-lt"/>
            </a:rPr>
            <a:t>Focused Communication Tactics </a:t>
          </a:r>
        </a:p>
      </dsp:txBody>
      <dsp:txXfrm>
        <a:off x="41764" y="1919477"/>
        <a:ext cx="3169649" cy="1518750"/>
      </dsp:txXfrm>
    </dsp:sp>
    <dsp:sp modelId="{4455B1E5-C277-4B66-BC15-FDF57FC19095}">
      <dsp:nvSpPr>
        <dsp:cNvPr id="0" name=""/>
        <dsp:cNvSpPr/>
      </dsp:nvSpPr>
      <dsp:spPr>
        <a:xfrm>
          <a:off x="4269476" y="406572"/>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2DCAFA-67DA-4E0E-A703-4F43945E0F04}">
      <dsp:nvSpPr>
        <dsp:cNvPr id="0" name=""/>
        <dsp:cNvSpPr/>
      </dsp:nvSpPr>
      <dsp:spPr>
        <a:xfrm>
          <a:off x="3622882" y="1919477"/>
          <a:ext cx="2351250" cy="15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dirty="0">
              <a:latin typeface="+mj-lt"/>
            </a:rPr>
            <a:t>Apple Pay vs. </a:t>
          </a:r>
          <a:r>
            <a:rPr lang="en-US" sz="3600" kern="1200" dirty="0" err="1">
              <a:latin typeface="+mj-lt"/>
            </a:rPr>
            <a:t>GPay</a:t>
          </a:r>
          <a:endParaRPr lang="en-US" sz="3600" kern="1200" dirty="0">
            <a:latin typeface="+mj-lt"/>
          </a:endParaRPr>
        </a:p>
      </dsp:txBody>
      <dsp:txXfrm>
        <a:off x="3622882" y="1919477"/>
        <a:ext cx="2351250" cy="1518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867BD-3109-4328-84F6-DA1A85A306ED}">
      <dsp:nvSpPr>
        <dsp:cNvPr id="0" name=""/>
        <dsp:cNvSpPr/>
      </dsp:nvSpPr>
      <dsp:spPr>
        <a:xfrm>
          <a:off x="1590007" y="1115792"/>
          <a:ext cx="1177246" cy="1177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715C3-48A6-45F2-A696-61A72F66D883}">
      <dsp:nvSpPr>
        <dsp:cNvPr id="0" name=""/>
        <dsp:cNvSpPr/>
      </dsp:nvSpPr>
      <dsp:spPr>
        <a:xfrm>
          <a:off x="129449" y="2731375"/>
          <a:ext cx="4098361"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kern="1200"/>
            <a:t>Really hone in on communication/ education on Android/Google</a:t>
          </a:r>
          <a:endParaRPr lang="en-US" sz="2800" kern="1200" dirty="0"/>
        </a:p>
      </dsp:txBody>
      <dsp:txXfrm>
        <a:off x="129449" y="2731375"/>
        <a:ext cx="4098361" cy="1305000"/>
      </dsp:txXfrm>
    </dsp:sp>
    <dsp:sp modelId="{81064667-20BC-42A7-B432-A3D5222D4389}">
      <dsp:nvSpPr>
        <dsp:cNvPr id="0" name=""/>
        <dsp:cNvSpPr/>
      </dsp:nvSpPr>
      <dsp:spPr>
        <a:xfrm>
          <a:off x="5405058" y="1115792"/>
          <a:ext cx="1177246" cy="1177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3DB1EE-8E63-4829-BAE3-51E424DEC39A}">
      <dsp:nvSpPr>
        <dsp:cNvPr id="0" name=""/>
        <dsp:cNvSpPr/>
      </dsp:nvSpPr>
      <dsp:spPr>
        <a:xfrm>
          <a:off x="4685629" y="2731375"/>
          <a:ext cx="2616103"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kern="1200"/>
            <a:t>Update FAQ often</a:t>
          </a:r>
        </a:p>
      </dsp:txBody>
      <dsp:txXfrm>
        <a:off x="4685629" y="2731375"/>
        <a:ext cx="2616103" cy="1305000"/>
      </dsp:txXfrm>
    </dsp:sp>
    <dsp:sp modelId="{1B99DCDB-2230-4D8F-BE63-1B1C32456746}">
      <dsp:nvSpPr>
        <dsp:cNvPr id="0" name=""/>
        <dsp:cNvSpPr/>
      </dsp:nvSpPr>
      <dsp:spPr>
        <a:xfrm>
          <a:off x="8478979" y="1115792"/>
          <a:ext cx="1177246" cy="1177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AC690A-BC35-4234-BCFC-0169C5743E12}">
      <dsp:nvSpPr>
        <dsp:cNvPr id="0" name=""/>
        <dsp:cNvSpPr/>
      </dsp:nvSpPr>
      <dsp:spPr>
        <a:xfrm>
          <a:off x="7759551" y="2731375"/>
          <a:ext cx="2616103"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kern="1200"/>
            <a:t>Postseason Survey to take suggestions</a:t>
          </a:r>
        </a:p>
      </dsp:txBody>
      <dsp:txXfrm>
        <a:off x="7759551" y="2731375"/>
        <a:ext cx="2616103" cy="1305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650333-CDE5-FC4C-A584-1C6FFD452C31}"/>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C008DBEE-9F45-A941-9139-2716E6E18199}"/>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1814BFBA-7276-B34C-B416-95DD9C53DB02}" type="datetimeFigureOut">
              <a:rPr lang="en-US" smtClean="0"/>
              <a:t>2/25/2022</a:t>
            </a:fld>
            <a:endParaRPr lang="en-US"/>
          </a:p>
        </p:txBody>
      </p:sp>
      <p:sp>
        <p:nvSpPr>
          <p:cNvPr id="4" name="Footer Placeholder 3">
            <a:extLst>
              <a:ext uri="{FF2B5EF4-FFF2-40B4-BE49-F238E27FC236}">
                <a16:creationId xmlns:a16="http://schemas.microsoft.com/office/drawing/2014/main" id="{FE05EFF3-653C-DA4E-8BF6-E6804FD6E018}"/>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2FB9A2-E282-E445-AB8F-DD46ADA3BDD1}"/>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B93E37BA-CC04-A34D-8D48-19DDD33611D6}" type="slidenum">
              <a:rPr lang="en-US" smtClean="0"/>
              <a:t>‹#›</a:t>
            </a:fld>
            <a:endParaRPr lang="en-US"/>
          </a:p>
        </p:txBody>
      </p:sp>
    </p:spTree>
    <p:extLst>
      <p:ext uri="{BB962C8B-B14F-4D97-AF65-F5344CB8AC3E}">
        <p14:creationId xmlns:p14="http://schemas.microsoft.com/office/powerpoint/2010/main" val="3586864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73ABD39-9E66-1B46-A812-002D3BDD47F4}" type="datetimeFigureOut">
              <a:rPr lang="en-US" smtClean="0"/>
              <a:t>2/25/2022</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FD753303-F8DD-964A-AD84-D83E5C8E5E14}" type="slidenum">
              <a:rPr lang="en-US" smtClean="0"/>
              <a:t>‹#›</a:t>
            </a:fld>
            <a:endParaRPr lang="en-US"/>
          </a:p>
        </p:txBody>
      </p:sp>
    </p:spTree>
    <p:extLst>
      <p:ext uri="{BB962C8B-B14F-4D97-AF65-F5344CB8AC3E}">
        <p14:creationId xmlns:p14="http://schemas.microsoft.com/office/powerpoint/2010/main" val="350654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753303-F8DD-964A-AD84-D83E5C8E5E14}" type="slidenum">
              <a:rPr lang="en-US" smtClean="0"/>
              <a:t>1</a:t>
            </a:fld>
            <a:endParaRPr lang="en-US"/>
          </a:p>
        </p:txBody>
      </p:sp>
    </p:spTree>
    <p:extLst>
      <p:ext uri="{BB962C8B-B14F-4D97-AF65-F5344CB8AC3E}">
        <p14:creationId xmlns:p14="http://schemas.microsoft.com/office/powerpoint/2010/main" val="342771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Right now it's early in our season to gauge the success we've had using these tools, but our first game of the season on the new system was a sellout and went off without a hitch. We communicated many times to fans to download tickets to their wallet which helped awareness. We've seen a larger uptick in single-game purchases and have positive feedback with the change to mobile (</a:t>
            </a:r>
            <a:r>
              <a:rPr lang="en-US" i="1" dirty="0"/>
              <a:t>100% mobile ticket delivery)</a:t>
            </a:r>
            <a:r>
              <a:rPr lang="en-US" dirty="0"/>
              <a:t>. I think it's tough to gauge how business can compare from previous seasons with the hesitancy still around COVID. We try to use web tracking, email open, and click rates to re-target fans to get them to commit to purchasing tickets. We've made sure to make the process simple so we can sell the majority of our tickets online. We've also seen a positive adoption of mobile tickets for group sales giving them greater control of their tickets as well as allowing us to know more fans within that group as tickets are transferred to them. We look forward to continuing to grow more with all the new tools we have. </a:t>
            </a:r>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7</a:t>
            </a:fld>
            <a:endParaRPr lang="en-US"/>
          </a:p>
        </p:txBody>
      </p:sp>
    </p:spTree>
    <p:extLst>
      <p:ext uri="{BB962C8B-B14F-4D97-AF65-F5344CB8AC3E}">
        <p14:creationId xmlns:p14="http://schemas.microsoft.com/office/powerpoint/2010/main" val="2128210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Sponsorship </a:t>
            </a:r>
            <a:r>
              <a:rPr lang="en-US" dirty="0" err="1"/>
              <a:t>opps</a:t>
            </a:r>
            <a:r>
              <a:rPr lang="en-US" dirty="0"/>
              <a:t> – using PAH and mobile headers on ticket template – creating more templates based on area and game</a:t>
            </a:r>
          </a:p>
        </p:txBody>
      </p:sp>
      <p:sp>
        <p:nvSpPr>
          <p:cNvPr id="4" name="Slide Number Placeholder 3"/>
          <p:cNvSpPr>
            <a:spLocks noGrp="1"/>
          </p:cNvSpPr>
          <p:nvPr>
            <p:ph type="sldNum" sz="quarter" idx="5"/>
          </p:nvPr>
        </p:nvSpPr>
        <p:spPr/>
        <p:txBody>
          <a:bodyPr/>
          <a:lstStyle/>
          <a:p>
            <a:pPr defTabSz="933237">
              <a:defRPr/>
            </a:pPr>
            <a:fld id="{FD753303-F8DD-964A-AD84-D83E5C8E5E14}" type="slidenum">
              <a:rPr lang="en-US">
                <a:solidFill>
                  <a:prstClr val="black"/>
                </a:solidFill>
                <a:latin typeface="Calibri" panose="020F0502020204030204"/>
              </a:rPr>
              <a:pPr defTabSz="93323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477313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any pix of the pedestal in use?  THIS IS JUST A PLACEHOLDER</a:t>
            </a:r>
          </a:p>
        </p:txBody>
      </p:sp>
      <p:sp>
        <p:nvSpPr>
          <p:cNvPr id="4" name="Slide Number Placeholder 3"/>
          <p:cNvSpPr>
            <a:spLocks noGrp="1"/>
          </p:cNvSpPr>
          <p:nvPr>
            <p:ph type="sldNum" sz="quarter" idx="5"/>
          </p:nvPr>
        </p:nvSpPr>
        <p:spPr/>
        <p:txBody>
          <a:bodyPr/>
          <a:lstStyle/>
          <a:p>
            <a:pPr defTabSz="933237">
              <a:defRPr/>
            </a:pPr>
            <a:fld id="{FD753303-F8DD-964A-AD84-D83E5C8E5E14}" type="slidenum">
              <a:rPr lang="en-US">
                <a:solidFill>
                  <a:prstClr val="black"/>
                </a:solidFill>
                <a:latin typeface="Calibri" panose="020F0502020204030204"/>
              </a:rPr>
              <a:pPr defTabSz="93323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89540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digital dashboard numbers</a:t>
            </a:r>
          </a:p>
        </p:txBody>
      </p:sp>
      <p:sp>
        <p:nvSpPr>
          <p:cNvPr id="4" name="Slide Number Placeholder 3"/>
          <p:cNvSpPr>
            <a:spLocks noGrp="1"/>
          </p:cNvSpPr>
          <p:nvPr>
            <p:ph type="sldNum" sz="quarter" idx="5"/>
          </p:nvPr>
        </p:nvSpPr>
        <p:spPr/>
        <p:txBody>
          <a:bodyPr/>
          <a:lstStyle/>
          <a:p>
            <a:pPr defTabSz="933237">
              <a:defRPr/>
            </a:pPr>
            <a:fld id="{FD753303-F8DD-964A-AD84-D83E5C8E5E14}" type="slidenum">
              <a:rPr lang="en-US">
                <a:solidFill>
                  <a:prstClr val="black"/>
                </a:solidFill>
                <a:latin typeface="Calibri" panose="020F0502020204030204"/>
              </a:rPr>
              <a:pPr defTabSz="93323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16745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 TPA KBYG email</a:t>
            </a:r>
          </a:p>
        </p:txBody>
      </p:sp>
      <p:sp>
        <p:nvSpPr>
          <p:cNvPr id="4" name="Slide Number Placeholder 3"/>
          <p:cNvSpPr>
            <a:spLocks noGrp="1"/>
          </p:cNvSpPr>
          <p:nvPr>
            <p:ph type="sldNum" sz="quarter" idx="5"/>
          </p:nvPr>
        </p:nvSpPr>
        <p:spPr/>
        <p:txBody>
          <a:bodyPr/>
          <a:lstStyle/>
          <a:p>
            <a:fld id="{FD753303-F8DD-964A-AD84-D83E5C8E5E14}" type="slidenum">
              <a:rPr lang="en-US" smtClean="0"/>
              <a:t>14</a:t>
            </a:fld>
            <a:endParaRPr lang="en-US"/>
          </a:p>
        </p:txBody>
      </p:sp>
    </p:spTree>
    <p:extLst>
      <p:ext uri="{BB962C8B-B14F-4D97-AF65-F5344CB8AC3E}">
        <p14:creationId xmlns:p14="http://schemas.microsoft.com/office/powerpoint/2010/main" val="3238005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16</a:t>
            </a:fld>
            <a:endParaRPr lang="en-US"/>
          </a:p>
        </p:txBody>
      </p:sp>
    </p:spTree>
    <p:extLst>
      <p:ext uri="{BB962C8B-B14F-4D97-AF65-F5344CB8AC3E}">
        <p14:creationId xmlns:p14="http://schemas.microsoft.com/office/powerpoint/2010/main" val="3485036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3237">
              <a:defRPr/>
            </a:pPr>
            <a:fld id="{FD753303-F8DD-964A-AD84-D83E5C8E5E14}" type="slidenum">
              <a:rPr lang="en-US">
                <a:solidFill>
                  <a:prstClr val="black"/>
                </a:solidFill>
                <a:latin typeface="Calibri" panose="020F0502020204030204"/>
              </a:rPr>
              <a:pPr defTabSz="93323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362591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digital </a:t>
            </a:r>
            <a:r>
              <a:rPr lang="en-US" dirty="0" err="1"/>
              <a:t>dashb</a:t>
            </a:r>
            <a:endParaRPr lang="en-US" dirty="0"/>
          </a:p>
        </p:txBody>
      </p:sp>
      <p:sp>
        <p:nvSpPr>
          <p:cNvPr id="4" name="Slide Number Placeholder 3"/>
          <p:cNvSpPr>
            <a:spLocks noGrp="1"/>
          </p:cNvSpPr>
          <p:nvPr>
            <p:ph type="sldNum" sz="quarter" idx="5"/>
          </p:nvPr>
        </p:nvSpPr>
        <p:spPr/>
        <p:txBody>
          <a:bodyPr/>
          <a:lstStyle/>
          <a:p>
            <a:pPr defTabSz="933237">
              <a:defRPr/>
            </a:pPr>
            <a:fld id="{FD753303-F8DD-964A-AD84-D83E5C8E5E14}" type="slidenum">
              <a:rPr lang="en-US">
                <a:solidFill>
                  <a:prstClr val="black"/>
                </a:solidFill>
                <a:latin typeface="Calibri" panose="020F0502020204030204"/>
              </a:rPr>
              <a:pPr defTabSz="93323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359326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9040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7026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8832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ssion Moderators/Present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536523" y="1718865"/>
            <a:ext cx="8580146" cy="403801"/>
          </a:xfrm>
        </p:spPr>
        <p:txBody>
          <a:bodyPr anchor="b">
            <a:normAutofit/>
          </a:bodyPr>
          <a:lstStyle>
            <a:lvl1pPr algn="l">
              <a:defRPr sz="1400" b="0" spc="300">
                <a:solidFill>
                  <a:srgbClr val="49C2C6"/>
                </a:solidFill>
              </a:defRPr>
            </a:lvl1pPr>
          </a:lstStyle>
          <a:p>
            <a:r>
              <a:rPr lang="en-US" dirty="0"/>
              <a:t>MODERATORS</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542530" y="2150520"/>
            <a:ext cx="8590319" cy="994668"/>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548881" y="3870582"/>
            <a:ext cx="10630006" cy="2742089"/>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a:p>
            <a:pPr lvl="0"/>
            <a:endParaRPr lang="en-US" dirty="0"/>
          </a:p>
        </p:txBody>
      </p:sp>
      <p:sp>
        <p:nvSpPr>
          <p:cNvPr id="17" name="Text Placeholder 16">
            <a:extLst>
              <a:ext uri="{FF2B5EF4-FFF2-40B4-BE49-F238E27FC236}">
                <a16:creationId xmlns:a16="http://schemas.microsoft.com/office/drawing/2014/main" id="{352E626C-AA33-6E4E-B1A0-054099228FD5}"/>
              </a:ext>
            </a:extLst>
          </p:cNvPr>
          <p:cNvSpPr>
            <a:spLocks noGrp="1"/>
          </p:cNvSpPr>
          <p:nvPr>
            <p:ph type="body" sz="quarter" idx="11" hasCustomPrompt="1"/>
          </p:nvPr>
        </p:nvSpPr>
        <p:spPr>
          <a:xfrm>
            <a:off x="555461" y="3442315"/>
            <a:ext cx="10617417" cy="403801"/>
          </a:xfrm>
        </p:spPr>
        <p:txBody>
          <a:bodyPr anchor="ctr">
            <a:normAutofit/>
          </a:bodyPr>
          <a:lstStyle>
            <a:lvl1pPr marL="0" indent="0">
              <a:buNone/>
              <a:defRPr lang="en-US" sz="1400" b="0" kern="1200" spc="300" dirty="0">
                <a:solidFill>
                  <a:srgbClr val="49C2C6"/>
                </a:solidFill>
                <a:latin typeface="Arial" panose="020B0604020202020204" pitchFamily="34" charset="0"/>
                <a:ea typeface="+mj-ea"/>
                <a:cs typeface="Arial" panose="020B0604020202020204" pitchFamily="34" charset="0"/>
              </a:defRPr>
            </a:lvl1pPr>
          </a:lstStyle>
          <a:p>
            <a:r>
              <a:rPr lang="en-US" dirty="0"/>
              <a:t>PRESENTERS</a:t>
            </a:r>
          </a:p>
        </p:txBody>
      </p:sp>
    </p:spTree>
    <p:extLst>
      <p:ext uri="{BB962C8B-B14F-4D97-AF65-F5344CB8AC3E}">
        <p14:creationId xmlns:p14="http://schemas.microsoft.com/office/powerpoint/2010/main" val="284398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ssion Presenter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121866" y="1725740"/>
            <a:ext cx="6681891" cy="2476846"/>
          </a:xfrm>
        </p:spPr>
        <p:txBody>
          <a:bodyPr anchor="b">
            <a:normAutofit/>
          </a:bodyPr>
          <a:lstStyle>
            <a:lvl1pPr algn="l">
              <a:defRPr sz="6000" b="1">
                <a:solidFill>
                  <a:srgbClr val="FFB2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121866" y="4229574"/>
            <a:ext cx="7133304" cy="1103601"/>
          </a:xfrm>
        </p:spPr>
        <p:txBody>
          <a:bodyPr>
            <a:normAutofit/>
          </a:bodyPr>
          <a:lstStyle>
            <a:lvl1pPr marL="0" indent="0">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Picture Placeholder 4">
            <a:extLst>
              <a:ext uri="{FF2B5EF4-FFF2-40B4-BE49-F238E27FC236}">
                <a16:creationId xmlns:a16="http://schemas.microsoft.com/office/drawing/2014/main" id="{10481008-BB58-EA43-BF81-BC19352F65F9}"/>
              </a:ext>
            </a:extLst>
          </p:cNvPr>
          <p:cNvSpPr>
            <a:spLocks noGrp="1"/>
          </p:cNvSpPr>
          <p:nvPr>
            <p:ph type="pic" sz="quarter" idx="10"/>
          </p:nvPr>
        </p:nvSpPr>
        <p:spPr>
          <a:xfrm>
            <a:off x="477520" y="1725740"/>
            <a:ext cx="2500947" cy="360743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0649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871505" y="3080647"/>
            <a:ext cx="5966827" cy="919421"/>
          </a:xfrm>
        </p:spPr>
        <p:txBody>
          <a:bodyPr anchor="b">
            <a:noAutofit/>
          </a:bodyPr>
          <a:lstStyle>
            <a:lvl1pPr algn="r">
              <a:defRPr sz="6000" b="1" spc="300">
                <a:solidFill>
                  <a:srgbClr val="F1427F"/>
                </a:solidFill>
              </a:defRPr>
            </a:lvl1pPr>
          </a:lstStyle>
          <a:p>
            <a:r>
              <a:rPr lang="en-US" dirty="0"/>
              <a:t>THANK YOU!</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866969" y="3881356"/>
            <a:ext cx="5971363" cy="698195"/>
          </a:xfrm>
        </p:spPr>
        <p:txBody>
          <a:bodyPr>
            <a:noAutofit/>
          </a:bodyPr>
          <a:lstStyle>
            <a:lvl1pPr marL="0" indent="0" algn="r">
              <a:buNone/>
              <a:defRPr sz="5400" b="0" spc="3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QUESTIONS?</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2405811" y="5147137"/>
            <a:ext cx="7432521" cy="441731"/>
          </a:xfrm>
        </p:spPr>
        <p:txBody>
          <a:bodyPr>
            <a:normAutofit/>
          </a:bodyPr>
          <a:lstStyle>
            <a:lvl1pPr marL="0" indent="0" algn="r">
              <a:buNone/>
              <a:defRPr sz="1800" b="0" i="1">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Please complete the online session evaluation.</a:t>
            </a:r>
          </a:p>
        </p:txBody>
      </p:sp>
    </p:spTree>
    <p:extLst>
      <p:ext uri="{BB962C8B-B14F-4D97-AF65-F5344CB8AC3E}">
        <p14:creationId xmlns:p14="http://schemas.microsoft.com/office/powerpoint/2010/main" val="3438878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7642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26366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383268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0039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428408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555741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171061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907773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1163026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419724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58076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4927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3744886827"/>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6" r:id="rId4"/>
    <p:sldLayoutId id="2147483677" r:id="rId5"/>
    <p:sldLayoutId id="2147483659" r:id="rId6"/>
    <p:sldLayoutId id="2147483650" r:id="rId7"/>
    <p:sldLayoutId id="2147483652" r:id="rId8"/>
    <p:sldLayoutId id="2147483653" r:id="rId9"/>
    <p:sldLayoutId id="2147483654" r:id="rId10"/>
    <p:sldLayoutId id="2147483657" r:id="rId11"/>
    <p:sldLayoutId id="2147483655" r:id="rId12"/>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271772068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8339-BA5E-4342-A2A8-44586234AB71}"/>
              </a:ext>
            </a:extLst>
          </p:cNvPr>
          <p:cNvSpPr>
            <a:spLocks noGrp="1"/>
          </p:cNvSpPr>
          <p:nvPr>
            <p:ph type="ctrTitle"/>
          </p:nvPr>
        </p:nvSpPr>
        <p:spPr>
          <a:xfrm>
            <a:off x="556166" y="1646176"/>
            <a:ext cx="9111941" cy="2387600"/>
          </a:xfrm>
        </p:spPr>
        <p:txBody>
          <a:bodyPr/>
          <a:lstStyle/>
          <a:p>
            <a:r>
              <a:rPr lang="en-US" dirty="0"/>
              <a:t>Mobile Ticketing - Lessons Learned</a:t>
            </a:r>
          </a:p>
        </p:txBody>
      </p:sp>
      <p:sp>
        <p:nvSpPr>
          <p:cNvPr id="3" name="Subtitle 2">
            <a:extLst>
              <a:ext uri="{FF2B5EF4-FFF2-40B4-BE49-F238E27FC236}">
                <a16:creationId xmlns:a16="http://schemas.microsoft.com/office/drawing/2014/main" id="{DE4AC0ED-6621-2B40-BC13-20B69C2D2ACE}"/>
              </a:ext>
            </a:extLst>
          </p:cNvPr>
          <p:cNvSpPr>
            <a:spLocks noGrp="1"/>
          </p:cNvSpPr>
          <p:nvPr>
            <p:ph type="subTitle" idx="1"/>
          </p:nvPr>
        </p:nvSpPr>
        <p:spPr>
          <a:xfrm>
            <a:off x="556166" y="4125851"/>
            <a:ext cx="9111941" cy="1655762"/>
          </a:xfrm>
        </p:spPr>
        <p:txBody>
          <a:bodyPr/>
          <a:lstStyle/>
          <a:p>
            <a:r>
              <a:rPr lang="en-US" dirty="0"/>
              <a:t>Hear from peers that went mobile-first and other strategies</a:t>
            </a:r>
          </a:p>
        </p:txBody>
      </p:sp>
    </p:spTree>
    <p:extLst>
      <p:ext uri="{BB962C8B-B14F-4D97-AF65-F5344CB8AC3E}">
        <p14:creationId xmlns:p14="http://schemas.microsoft.com/office/powerpoint/2010/main" val="3859632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D0CB92-2171-7A42-87BD-F5240304ABF6}"/>
              </a:ext>
            </a:extLst>
          </p:cNvPr>
          <p:cNvSpPr>
            <a:spLocks noGrp="1"/>
          </p:cNvSpPr>
          <p:nvPr>
            <p:ph type="title"/>
          </p:nvPr>
        </p:nvSpPr>
        <p:spPr>
          <a:xfrm>
            <a:off x="536523" y="1718865"/>
            <a:ext cx="8580146" cy="403801"/>
          </a:xfrm>
        </p:spPr>
        <p:txBody>
          <a:bodyPr/>
          <a:lstStyle/>
          <a:p>
            <a:r>
              <a:rPr lang="en-US" dirty="0"/>
              <a:t>MODERATORS</a:t>
            </a:r>
          </a:p>
        </p:txBody>
      </p:sp>
      <p:sp>
        <p:nvSpPr>
          <p:cNvPr id="3" name="Text Placeholder 2">
            <a:extLst>
              <a:ext uri="{FF2B5EF4-FFF2-40B4-BE49-F238E27FC236}">
                <a16:creationId xmlns:a16="http://schemas.microsoft.com/office/drawing/2014/main" id="{4BFB36C5-2A1B-7E46-ACDE-22D1FFEA6DE5}"/>
              </a:ext>
            </a:extLst>
          </p:cNvPr>
          <p:cNvSpPr>
            <a:spLocks noGrp="1"/>
          </p:cNvSpPr>
          <p:nvPr>
            <p:ph type="body" idx="1"/>
          </p:nvPr>
        </p:nvSpPr>
        <p:spPr>
          <a:xfrm>
            <a:off x="542530" y="2150520"/>
            <a:ext cx="8590319" cy="994668"/>
          </a:xfrm>
        </p:spPr>
        <p:txBody>
          <a:bodyPr/>
          <a:lstStyle/>
          <a:p>
            <a:r>
              <a:rPr lang="en-US" dirty="0"/>
              <a:t>Liz Kelley, Paciolan</a:t>
            </a:r>
          </a:p>
        </p:txBody>
      </p:sp>
      <p:sp>
        <p:nvSpPr>
          <p:cNvPr id="4" name="Text Placeholder 3">
            <a:extLst>
              <a:ext uri="{FF2B5EF4-FFF2-40B4-BE49-F238E27FC236}">
                <a16:creationId xmlns:a16="http://schemas.microsoft.com/office/drawing/2014/main" id="{F017495B-96D9-594F-BE44-91EF287DDF02}"/>
              </a:ext>
            </a:extLst>
          </p:cNvPr>
          <p:cNvSpPr>
            <a:spLocks noGrp="1"/>
          </p:cNvSpPr>
          <p:nvPr>
            <p:ph type="body" idx="10"/>
          </p:nvPr>
        </p:nvSpPr>
        <p:spPr>
          <a:xfrm>
            <a:off x="548881" y="3870582"/>
            <a:ext cx="10630006" cy="2742089"/>
          </a:xfrm>
        </p:spPr>
        <p:txBody>
          <a:bodyPr/>
          <a:lstStyle/>
          <a:p>
            <a:r>
              <a:rPr lang="en-US" dirty="0"/>
              <a:t>Chad Erwin, Grand Rapids Griffins</a:t>
            </a:r>
          </a:p>
          <a:p>
            <a:r>
              <a:rPr lang="en-US" dirty="0"/>
              <a:t>Brennan Garcia, Kansas State University</a:t>
            </a:r>
          </a:p>
          <a:p>
            <a:r>
              <a:rPr lang="en-US" dirty="0"/>
              <a:t>Dianne Whitehair, University of Texas at Austin Performing Arts</a:t>
            </a:r>
          </a:p>
          <a:p>
            <a:r>
              <a:rPr lang="en-US" dirty="0"/>
              <a:t>Justin Gunter, University of Alabama</a:t>
            </a:r>
          </a:p>
        </p:txBody>
      </p:sp>
      <p:sp>
        <p:nvSpPr>
          <p:cNvPr id="8" name="Text Placeholder 7">
            <a:extLst>
              <a:ext uri="{FF2B5EF4-FFF2-40B4-BE49-F238E27FC236}">
                <a16:creationId xmlns:a16="http://schemas.microsoft.com/office/drawing/2014/main" id="{0C6B5F44-9E92-DE47-83B7-582B8308F27D}"/>
              </a:ext>
            </a:extLst>
          </p:cNvPr>
          <p:cNvSpPr>
            <a:spLocks noGrp="1"/>
          </p:cNvSpPr>
          <p:nvPr>
            <p:ph type="body" sz="quarter" idx="11"/>
          </p:nvPr>
        </p:nvSpPr>
        <p:spPr>
          <a:xfrm>
            <a:off x="555461" y="3442315"/>
            <a:ext cx="10617417" cy="403801"/>
          </a:xfrm>
        </p:spPr>
        <p:txBody>
          <a:bodyPr/>
          <a:lstStyle/>
          <a:p>
            <a:r>
              <a:rPr lang="en-US" dirty="0"/>
              <a:t>PRESENTERS</a:t>
            </a:r>
          </a:p>
        </p:txBody>
      </p:sp>
    </p:spTree>
    <p:extLst>
      <p:ext uri="{BB962C8B-B14F-4D97-AF65-F5344CB8AC3E}">
        <p14:creationId xmlns:p14="http://schemas.microsoft.com/office/powerpoint/2010/main" val="245477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Chad Erwin</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Grand Rapids Griffins</a:t>
            </a:r>
          </a:p>
        </p:txBody>
      </p:sp>
      <p:pic>
        <p:nvPicPr>
          <p:cNvPr id="2" name="Picture Placeholder 1">
            <a:extLst>
              <a:ext uri="{FF2B5EF4-FFF2-40B4-BE49-F238E27FC236}">
                <a16:creationId xmlns:a16="http://schemas.microsoft.com/office/drawing/2014/main" id="{F0E3E095-70EC-4BCB-8613-6ACF98FF3BEB}"/>
              </a:ext>
            </a:extLst>
          </p:cNvPr>
          <p:cNvPicPr>
            <a:picLocks noGrp="1" noChangeAspect="1"/>
          </p:cNvPicPr>
          <p:nvPr>
            <p:ph type="pic" sz="quarter" idx="10"/>
          </p:nvPr>
        </p:nvPicPr>
        <p:blipFill>
          <a:blip r:embed="rId2"/>
          <a:srcRect l="15339" r="15339"/>
          <a:stretch>
            <a:fillRect/>
          </a:stretch>
        </p:blipFill>
        <p:spPr>
          <a:prstGeom prst="rect">
            <a:avLst/>
          </a:prstGeom>
        </p:spPr>
      </p:pic>
      <p:pic>
        <p:nvPicPr>
          <p:cNvPr id="3" name="Picture 2">
            <a:extLst>
              <a:ext uri="{FF2B5EF4-FFF2-40B4-BE49-F238E27FC236}">
                <a16:creationId xmlns:a16="http://schemas.microsoft.com/office/drawing/2014/main" id="{DDF2E9F7-BE9A-4792-96FE-E21544FCBB35}"/>
              </a:ext>
            </a:extLst>
          </p:cNvPr>
          <p:cNvPicPr>
            <a:picLocks noChangeAspect="1"/>
          </p:cNvPicPr>
          <p:nvPr/>
        </p:nvPicPr>
        <p:blipFill>
          <a:blip r:embed="rId3"/>
          <a:stretch>
            <a:fillRect/>
          </a:stretch>
        </p:blipFill>
        <p:spPr>
          <a:xfrm>
            <a:off x="7379221" y="4781374"/>
            <a:ext cx="1704096" cy="1704096"/>
          </a:xfrm>
          <a:prstGeom prst="rect">
            <a:avLst/>
          </a:prstGeom>
        </p:spPr>
      </p:pic>
    </p:spTree>
    <p:extLst>
      <p:ext uri="{BB962C8B-B14F-4D97-AF65-F5344CB8AC3E}">
        <p14:creationId xmlns:p14="http://schemas.microsoft.com/office/powerpoint/2010/main" val="3117320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EFF380-E365-4FD4-814C-B16AFC664069}"/>
              </a:ext>
            </a:extLst>
          </p:cNvPr>
          <p:cNvPicPr>
            <a:picLocks noChangeAspect="1"/>
          </p:cNvPicPr>
          <p:nvPr/>
        </p:nvPicPr>
        <p:blipFill rotWithShape="1">
          <a:blip r:embed="rId2"/>
          <a:srcRect l="889" r="-1" b="-1"/>
          <a:stretch/>
        </p:blipFill>
        <p:spPr>
          <a:xfrm>
            <a:off x="-1" y="10"/>
            <a:ext cx="12192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dirty="0">
                <a:latin typeface="+mj-lt"/>
                <a:cs typeface="+mj-cs"/>
              </a:rPr>
              <a:t>WHO ARE WE?</a:t>
            </a:r>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525516" y="3417573"/>
            <a:ext cx="4593021" cy="2619839"/>
          </a:xfrm>
        </p:spPr>
        <p:txBody>
          <a:bodyPr vert="horz" lIns="91440" tIns="45720" rIns="91440" bIns="45720" rtlCol="0" anchor="ctr">
            <a:normAutofit/>
          </a:bodyPr>
          <a:lstStyle/>
          <a:p>
            <a:pPr>
              <a:buFont typeface="Arial" panose="020B0604020202020204" pitchFamily="34" charset="0"/>
              <a:buChar char="•"/>
            </a:pPr>
            <a:r>
              <a:rPr lang="en-US" sz="1800" dirty="0">
                <a:solidFill>
                  <a:schemeClr val="tx1"/>
                </a:solidFill>
                <a:latin typeface="+mj-lt"/>
                <a:cs typeface="+mn-cs"/>
              </a:rPr>
              <a:t>AHL – how long has club been around</a:t>
            </a:r>
          </a:p>
          <a:p>
            <a:pPr>
              <a:buFont typeface="Arial" panose="020B0604020202020204" pitchFamily="34" charset="0"/>
              <a:buChar char="•"/>
            </a:pPr>
            <a:r>
              <a:rPr lang="en-US" sz="1800" dirty="0">
                <a:solidFill>
                  <a:schemeClr val="tx1"/>
                </a:solidFill>
                <a:latin typeface="+mj-lt"/>
                <a:cs typeface="+mn-cs"/>
              </a:rPr>
              <a:t>New Pac client</a:t>
            </a:r>
          </a:p>
          <a:p>
            <a:pPr lvl="1">
              <a:buFont typeface="Arial" panose="020B0604020202020204" pitchFamily="34" charset="0"/>
              <a:buChar char="•"/>
            </a:pPr>
            <a:r>
              <a:rPr lang="en-US" sz="1800" dirty="0">
                <a:solidFill>
                  <a:schemeClr val="tx1"/>
                </a:solidFill>
                <a:latin typeface="+mj-lt"/>
                <a:cs typeface="+mn-cs"/>
              </a:rPr>
              <a:t>Plan from the beginning was to go 100% mobile</a:t>
            </a:r>
          </a:p>
          <a:p>
            <a:pPr lvl="1">
              <a:buFont typeface="Arial" panose="020B0604020202020204" pitchFamily="34" charset="0"/>
              <a:buChar char="•"/>
            </a:pPr>
            <a:r>
              <a:rPr lang="en-US" sz="1800" dirty="0">
                <a:solidFill>
                  <a:schemeClr val="tx1"/>
                </a:solidFill>
                <a:latin typeface="+mj-lt"/>
                <a:cs typeface="+mn-cs"/>
              </a:rPr>
              <a:t>Made conscious decision to NOT go NFC</a:t>
            </a:r>
          </a:p>
          <a:p>
            <a:pPr>
              <a:buFont typeface="Arial" panose="020B0604020202020204" pitchFamily="34" charset="0"/>
              <a:buChar char="•"/>
            </a:pPr>
            <a:endParaRPr lang="en-US" sz="1800" dirty="0">
              <a:solidFill>
                <a:schemeClr val="tx1"/>
              </a:solidFill>
              <a:latin typeface="+mn-lt"/>
              <a:cs typeface="+mn-cs"/>
            </a:endParaRPr>
          </a:p>
        </p:txBody>
      </p:sp>
    </p:spTree>
    <p:extLst>
      <p:ext uri="{BB962C8B-B14F-4D97-AF65-F5344CB8AC3E}">
        <p14:creationId xmlns:p14="http://schemas.microsoft.com/office/powerpoint/2010/main" val="3482197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F1CE3-FC9C-4551-8942-A9BBF4668124}"/>
              </a:ext>
            </a:extLst>
          </p:cNvPr>
          <p:cNvPicPr>
            <a:picLocks noChangeAspect="1"/>
          </p:cNvPicPr>
          <p:nvPr/>
        </p:nvPicPr>
        <p:blipFill rotWithShape="1">
          <a:blip r:embed="rId2"/>
          <a:srcRect b="7025"/>
          <a:stretch/>
        </p:blipFill>
        <p:spPr>
          <a:xfrm>
            <a:off x="-1" y="10"/>
            <a:ext cx="12192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652692" y="20700"/>
            <a:ext cx="4204137" cy="1342754"/>
          </a:xfrm>
        </p:spPr>
        <p:txBody>
          <a:bodyPr vert="horz" lIns="91440" tIns="45720" rIns="91440" bIns="45720" rtlCol="0" anchor="ctr">
            <a:normAutofit/>
          </a:bodyPr>
          <a:lstStyle/>
          <a:p>
            <a:pPr algn="ctr"/>
            <a:r>
              <a:rPr lang="en-US" sz="4400" dirty="0">
                <a:latin typeface="+mj-lt"/>
                <a:cs typeface="+mj-cs"/>
              </a:rPr>
              <a:t>APPROACH</a:t>
            </a:r>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525516" y="3417573"/>
            <a:ext cx="4593021" cy="2619839"/>
          </a:xfrm>
        </p:spPr>
        <p:txBody>
          <a:bodyPr vert="horz" lIns="91440" tIns="45720" rIns="91440" bIns="45720" rtlCol="0" anchor="ctr">
            <a:noAutofit/>
          </a:bodyPr>
          <a:lstStyle/>
          <a:p>
            <a:pPr>
              <a:buFont typeface="Arial" panose="020B0604020202020204" pitchFamily="34" charset="0"/>
              <a:buChar char="•"/>
            </a:pPr>
            <a:r>
              <a:rPr lang="en-US" sz="2400" dirty="0">
                <a:solidFill>
                  <a:schemeClr val="tx1"/>
                </a:solidFill>
                <a:latin typeface="+mj-lt"/>
                <a:cs typeface="+mn-cs"/>
              </a:rPr>
              <a:t>Link to web pages in communications</a:t>
            </a:r>
          </a:p>
          <a:p>
            <a:pPr>
              <a:buFont typeface="Arial" panose="020B0604020202020204" pitchFamily="34" charset="0"/>
              <a:buChar char="•"/>
            </a:pPr>
            <a:r>
              <a:rPr lang="en-US" sz="2400" dirty="0">
                <a:solidFill>
                  <a:schemeClr val="tx1"/>
                </a:solidFill>
                <a:latin typeface="+mj-lt"/>
                <a:cs typeface="+mn-cs"/>
              </a:rPr>
              <a:t>Screenshare videos / tutorials</a:t>
            </a:r>
          </a:p>
          <a:p>
            <a:pPr>
              <a:buFont typeface="Arial" panose="020B0604020202020204" pitchFamily="34" charset="0"/>
              <a:buChar char="•"/>
            </a:pPr>
            <a:r>
              <a:rPr lang="en-US" sz="2400" dirty="0">
                <a:solidFill>
                  <a:schemeClr val="tx1"/>
                </a:solidFill>
                <a:latin typeface="+mj-lt"/>
                <a:cs typeface="+mn-cs"/>
              </a:rPr>
              <a:t>Rookie Camp for new STH’s</a:t>
            </a:r>
          </a:p>
          <a:p>
            <a:pPr>
              <a:buFont typeface="Arial" panose="020B0604020202020204" pitchFamily="34" charset="0"/>
              <a:buChar char="•"/>
            </a:pPr>
            <a:r>
              <a:rPr lang="en-US" sz="2400" dirty="0">
                <a:solidFill>
                  <a:schemeClr val="tx1"/>
                </a:solidFill>
                <a:latin typeface="+mj-lt"/>
                <a:cs typeface="+mn-cs"/>
              </a:rPr>
              <a:t>Ticket Exchange Event</a:t>
            </a:r>
          </a:p>
          <a:p>
            <a:pPr>
              <a:buFont typeface="Arial" panose="020B0604020202020204" pitchFamily="34" charset="0"/>
              <a:buChar char="•"/>
            </a:pPr>
            <a:r>
              <a:rPr lang="en-US" sz="2400" dirty="0">
                <a:solidFill>
                  <a:schemeClr val="tx1"/>
                </a:solidFill>
                <a:latin typeface="+mj-lt"/>
                <a:cs typeface="+mn-cs"/>
              </a:rPr>
              <a:t>Digital Dashboard</a:t>
            </a:r>
          </a:p>
          <a:p>
            <a:pPr>
              <a:buFont typeface="Arial" panose="020B0604020202020204" pitchFamily="34" charset="0"/>
              <a:buChar char="•"/>
            </a:pPr>
            <a:r>
              <a:rPr lang="en-US" sz="2400" dirty="0">
                <a:solidFill>
                  <a:schemeClr val="tx1"/>
                </a:solidFill>
                <a:latin typeface="+mj-lt"/>
                <a:cs typeface="+mn-cs"/>
              </a:rPr>
              <a:t>Alvarado Pedestals</a:t>
            </a:r>
          </a:p>
          <a:p>
            <a:pPr>
              <a:buFont typeface="Arial" panose="020B0604020202020204" pitchFamily="34" charset="0"/>
              <a:buChar char="•"/>
            </a:pPr>
            <a:endParaRPr lang="en-US" sz="2400" dirty="0">
              <a:solidFill>
                <a:schemeClr val="tx1"/>
              </a:solidFill>
              <a:latin typeface="+mn-lt"/>
              <a:cs typeface="+mn-cs"/>
            </a:endParaRPr>
          </a:p>
        </p:txBody>
      </p:sp>
    </p:spTree>
    <p:extLst>
      <p:ext uri="{BB962C8B-B14F-4D97-AF65-F5344CB8AC3E}">
        <p14:creationId xmlns:p14="http://schemas.microsoft.com/office/powerpoint/2010/main" val="3257291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E139F69-90DB-4363-99C1-CDD094EED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252800" y="662399"/>
            <a:ext cx="5995987" cy="1494000"/>
          </a:xfrm>
        </p:spPr>
        <p:txBody>
          <a:bodyPr vert="horz" lIns="91440" tIns="45720" rIns="91440" bIns="45720" rtlCol="0" anchor="t">
            <a:normAutofit/>
          </a:bodyPr>
          <a:lstStyle/>
          <a:p>
            <a:r>
              <a:rPr lang="en-US" sz="4400" kern="1200" dirty="0">
                <a:solidFill>
                  <a:schemeClr val="tx1"/>
                </a:solidFill>
                <a:latin typeface="+mj-lt"/>
                <a:ea typeface="+mj-ea"/>
                <a:cs typeface="+mj-cs"/>
              </a:rPr>
              <a:t>CHALLENGES</a:t>
            </a:r>
          </a:p>
        </p:txBody>
      </p:sp>
      <p:grpSp>
        <p:nvGrpSpPr>
          <p:cNvPr id="16" name="Group 15">
            <a:extLst>
              <a:ext uri="{FF2B5EF4-FFF2-40B4-BE49-F238E27FC236}">
                <a16:creationId xmlns:a16="http://schemas.microsoft.com/office/drawing/2014/main" id="{EF5608BC-985E-44AE-8C56-1C7990286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7" name="Freeform 6">
              <a:extLst>
                <a:ext uri="{FF2B5EF4-FFF2-40B4-BE49-F238E27FC236}">
                  <a16:creationId xmlns:a16="http://schemas.microsoft.com/office/drawing/2014/main" id="{FF652A2A-BC90-4341-B339-840F6E1C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8" name="Freeform 6">
              <a:extLst>
                <a:ext uri="{FF2B5EF4-FFF2-40B4-BE49-F238E27FC236}">
                  <a16:creationId xmlns:a16="http://schemas.microsoft.com/office/drawing/2014/main" id="{E55F3E59-21AB-424D-B654-E1B9E304F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4" name="Picture 3">
            <a:extLst>
              <a:ext uri="{FF2B5EF4-FFF2-40B4-BE49-F238E27FC236}">
                <a16:creationId xmlns:a16="http://schemas.microsoft.com/office/drawing/2014/main" id="{29901B4C-8EE0-4983-8AFE-BA92D9B4E129}"/>
              </a:ext>
            </a:extLst>
          </p:cNvPr>
          <p:cNvPicPr>
            <a:picLocks noChangeAspect="1"/>
          </p:cNvPicPr>
          <p:nvPr/>
        </p:nvPicPr>
        <p:blipFill>
          <a:blip r:embed="rId2"/>
          <a:stretch>
            <a:fillRect/>
          </a:stretch>
        </p:blipFill>
        <p:spPr>
          <a:xfrm>
            <a:off x="8385701" y="980049"/>
            <a:ext cx="3276197" cy="4368262"/>
          </a:xfrm>
          <a:prstGeom prst="rect">
            <a:avLst/>
          </a:prstGeom>
        </p:spPr>
      </p:pic>
      <p:graphicFrame>
        <p:nvGraphicFramePr>
          <p:cNvPr id="9" name="Content Placeholder 6">
            <a:extLst>
              <a:ext uri="{FF2B5EF4-FFF2-40B4-BE49-F238E27FC236}">
                <a16:creationId xmlns:a16="http://schemas.microsoft.com/office/drawing/2014/main" id="{92D86136-7274-4D2D-942C-0BEA4493B2DC}"/>
              </a:ext>
            </a:extLst>
          </p:cNvPr>
          <p:cNvGraphicFramePr>
            <a:graphicFrameLocks noGrp="1"/>
          </p:cNvGraphicFramePr>
          <p:nvPr>
            <p:ph idx="1"/>
            <p:extLst>
              <p:ext uri="{D42A27DB-BD31-4B8C-83A1-F6EECF244321}">
                <p14:modId xmlns:p14="http://schemas.microsoft.com/office/powerpoint/2010/main" val="2273447153"/>
              </p:ext>
            </p:extLst>
          </p:nvPr>
        </p:nvGraphicFramePr>
        <p:xfrm>
          <a:off x="1251678" y="2286000"/>
          <a:ext cx="6015897" cy="384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527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6">
            <a:extLst>
              <a:ext uri="{FF2B5EF4-FFF2-40B4-BE49-F238E27FC236}">
                <a16:creationId xmlns:a16="http://schemas.microsoft.com/office/drawing/2014/main" id="{F9EDEEFF-696C-4EA6-9E45-5AC51EFBB140}"/>
              </a:ext>
            </a:extLst>
          </p:cNvPr>
          <p:cNvGraphicFramePr>
            <a:graphicFrameLocks noGrp="1"/>
          </p:cNvGraphicFramePr>
          <p:nvPr>
            <p:ph idx="1"/>
            <p:extLst>
              <p:ext uri="{D42A27DB-BD31-4B8C-83A1-F6EECF244321}">
                <p14:modId xmlns:p14="http://schemas.microsoft.com/office/powerpoint/2010/main" val="43671626"/>
              </p:ext>
            </p:extLst>
          </p:nvPr>
        </p:nvGraphicFramePr>
        <p:xfrm>
          <a:off x="1554480" y="1554480"/>
          <a:ext cx="10505105" cy="5152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631683"/>
            <a:ext cx="9874389" cy="1325563"/>
          </a:xfrm>
        </p:spPr>
        <p:txBody>
          <a:bodyPr>
            <a:normAutofit/>
          </a:bodyPr>
          <a:lstStyle/>
          <a:p>
            <a:r>
              <a:rPr lang="en-US" sz="4400" dirty="0">
                <a:latin typeface="+mj-lt"/>
              </a:rPr>
              <a:t>SUCCESSES / LESSONS LEARNED</a:t>
            </a:r>
          </a:p>
        </p:txBody>
      </p:sp>
    </p:spTree>
    <p:extLst>
      <p:ext uri="{BB962C8B-B14F-4D97-AF65-F5344CB8AC3E}">
        <p14:creationId xmlns:p14="http://schemas.microsoft.com/office/powerpoint/2010/main" val="4004497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Brennan Garcia</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Kansas State University</a:t>
            </a:r>
          </a:p>
        </p:txBody>
      </p:sp>
      <p:pic>
        <p:nvPicPr>
          <p:cNvPr id="15" name="Picture 14" descr="Icon&#10;&#10;Description automatically generated with medium confidence">
            <a:extLst>
              <a:ext uri="{FF2B5EF4-FFF2-40B4-BE49-F238E27FC236}">
                <a16:creationId xmlns:a16="http://schemas.microsoft.com/office/drawing/2014/main" id="{2109B24E-AD24-465F-B1BB-7EAD46DBF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6621" y="4519374"/>
            <a:ext cx="2187638" cy="1627602"/>
          </a:xfrm>
          <a:prstGeom prst="rect">
            <a:avLst/>
          </a:prstGeom>
        </p:spPr>
      </p:pic>
      <p:pic>
        <p:nvPicPr>
          <p:cNvPr id="1026" name="Picture 2" descr="garcia_brennan">
            <a:extLst>
              <a:ext uri="{FF2B5EF4-FFF2-40B4-BE49-F238E27FC236}">
                <a16:creationId xmlns:a16="http://schemas.microsoft.com/office/drawing/2014/main" id="{B12FF898-DAB9-415A-BE25-308329A18BDE}"/>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283" r="228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055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48C046A-C649-4796-823A-025684B07B8F}"/>
              </a:ext>
            </a:extLst>
          </p:cNvPr>
          <p:cNvPicPr>
            <a:picLocks noChangeAspect="1"/>
          </p:cNvPicPr>
          <p:nvPr/>
        </p:nvPicPr>
        <p:blipFill rotWithShape="1">
          <a:blip r:embed="rId3"/>
          <a:srcRect l="15923" r="4060" b="-1"/>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7041565" y="365125"/>
            <a:ext cx="4656157" cy="1250611"/>
          </a:xfrm>
        </p:spPr>
        <p:txBody>
          <a:bodyPr vert="horz" lIns="91440" tIns="45720" rIns="91440" bIns="45720" rtlCol="0" anchor="ctr">
            <a:normAutofit/>
          </a:bodyPr>
          <a:lstStyle/>
          <a:p>
            <a:pPr algn="ctr"/>
            <a:r>
              <a:rPr lang="en-US" sz="4000" dirty="0">
                <a:solidFill>
                  <a:srgbClr val="2D0453"/>
                </a:solidFill>
                <a:latin typeface="+mj-lt"/>
                <a:cs typeface="+mj-cs"/>
              </a:rPr>
              <a:t>APPROACH</a:t>
            </a:r>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7044611" y="1615736"/>
            <a:ext cx="4656157" cy="4589755"/>
          </a:xfrm>
        </p:spPr>
        <p:txBody>
          <a:bodyPr vert="horz" lIns="91440" tIns="45720" rIns="91440" bIns="45720" rtlCol="0">
            <a:normAutofit/>
          </a:bodyPr>
          <a:lstStyle/>
          <a:p>
            <a:pPr marL="0" indent="0">
              <a:buNone/>
            </a:pPr>
            <a:r>
              <a:rPr lang="en-US" sz="2000" b="1" dirty="0">
                <a:solidFill>
                  <a:srgbClr val="2D0453"/>
                </a:solidFill>
                <a:latin typeface="+mj-lt"/>
                <a:cs typeface="+mn-cs"/>
              </a:rPr>
              <a:t>Public Tickets</a:t>
            </a:r>
          </a:p>
          <a:p>
            <a:pPr>
              <a:buFont typeface="Arial" panose="020B0604020202020204" pitchFamily="34" charset="0"/>
              <a:buChar char="•"/>
            </a:pPr>
            <a:r>
              <a:rPr lang="en-US" sz="2000" b="1" dirty="0">
                <a:solidFill>
                  <a:srgbClr val="2D0453"/>
                </a:solidFill>
                <a:latin typeface="+mj-lt"/>
                <a:cs typeface="+mn-cs"/>
              </a:rPr>
              <a:t>‘Digital Tickets’ rather than ‘All Mobile’</a:t>
            </a:r>
          </a:p>
          <a:p>
            <a:pPr lvl="1">
              <a:buFont typeface="Arial" panose="020B0604020202020204" pitchFamily="34" charset="0"/>
              <a:buChar char="•"/>
            </a:pPr>
            <a:r>
              <a:rPr lang="en-US" sz="2000" b="1" dirty="0">
                <a:solidFill>
                  <a:srgbClr val="2D0453"/>
                </a:solidFill>
                <a:latin typeface="+mj-lt"/>
                <a:cs typeface="+mn-cs"/>
              </a:rPr>
              <a:t>Offered the option to go mobile, or receive print-at-home tickets</a:t>
            </a:r>
          </a:p>
          <a:p>
            <a:pPr lvl="1">
              <a:buFont typeface="Arial" panose="020B0604020202020204" pitchFamily="34" charset="0"/>
              <a:buChar char="•"/>
            </a:pPr>
            <a:r>
              <a:rPr lang="en-US" sz="2000" b="1" dirty="0">
                <a:solidFill>
                  <a:srgbClr val="2D0453"/>
                </a:solidFill>
                <a:latin typeface="+mj-lt"/>
                <a:cs typeface="+mn-cs"/>
              </a:rPr>
              <a:t>Accommodating to our loyal fans</a:t>
            </a:r>
          </a:p>
          <a:p>
            <a:pPr lvl="1">
              <a:buFont typeface="Arial" panose="020B0604020202020204" pitchFamily="34" charset="0"/>
              <a:buChar char="•"/>
            </a:pPr>
            <a:r>
              <a:rPr lang="en-US" sz="2000" b="1" dirty="0">
                <a:solidFill>
                  <a:srgbClr val="2D0453"/>
                </a:solidFill>
                <a:latin typeface="+mj-lt"/>
                <a:cs typeface="+mn-cs"/>
              </a:rPr>
              <a:t>Premium seat holders had the additional option to receive a season ticket card</a:t>
            </a:r>
          </a:p>
          <a:p>
            <a:pPr marL="0" indent="0">
              <a:buNone/>
            </a:pPr>
            <a:r>
              <a:rPr lang="en-US" sz="2000" b="1" dirty="0">
                <a:solidFill>
                  <a:srgbClr val="2D0453"/>
                </a:solidFill>
                <a:latin typeface="+mj-lt"/>
                <a:cs typeface="+mn-cs"/>
              </a:rPr>
              <a:t>Student Tickets</a:t>
            </a:r>
          </a:p>
          <a:p>
            <a:pPr>
              <a:buFont typeface="Arial" panose="020B0604020202020204" pitchFamily="34" charset="0"/>
              <a:buChar char="•"/>
            </a:pPr>
            <a:r>
              <a:rPr lang="en-US" sz="2000" b="1" dirty="0">
                <a:solidFill>
                  <a:srgbClr val="2D0453"/>
                </a:solidFill>
                <a:latin typeface="+mj-lt"/>
                <a:cs typeface="+mn-cs"/>
              </a:rPr>
              <a:t>Previously, received a TVL email 48 hours prior to each game</a:t>
            </a:r>
          </a:p>
          <a:p>
            <a:pPr>
              <a:buFont typeface="Arial" panose="020B0604020202020204" pitchFamily="34" charset="0"/>
              <a:buChar char="•"/>
            </a:pPr>
            <a:r>
              <a:rPr lang="en-US" sz="2000" b="1" dirty="0">
                <a:solidFill>
                  <a:srgbClr val="2D0453"/>
                </a:solidFill>
                <a:latin typeface="+mj-lt"/>
                <a:cs typeface="+mn-cs"/>
              </a:rPr>
              <a:t>Now, must login to the Sidearm app to add NFC tickets to their wallet</a:t>
            </a:r>
          </a:p>
          <a:p>
            <a:pPr>
              <a:buFont typeface="Arial" panose="020B0604020202020204" pitchFamily="34" charset="0"/>
              <a:buChar char="•"/>
            </a:pPr>
            <a:endParaRPr lang="en-US" sz="2000" b="1" dirty="0">
              <a:solidFill>
                <a:srgbClr val="2D0453"/>
              </a:solidFill>
              <a:latin typeface="+mn-lt"/>
              <a:cs typeface="+mn-cs"/>
            </a:endParaRPr>
          </a:p>
          <a:p>
            <a:pPr>
              <a:buFont typeface="Arial" panose="020B0604020202020204" pitchFamily="34" charset="0"/>
              <a:buChar char="•"/>
            </a:pPr>
            <a:endParaRPr lang="en-US" sz="1600" dirty="0">
              <a:solidFill>
                <a:schemeClr val="tx1"/>
              </a:solidFill>
              <a:latin typeface="+mn-lt"/>
              <a:cs typeface="+mn-cs"/>
            </a:endParaRPr>
          </a:p>
        </p:txBody>
      </p:sp>
    </p:spTree>
    <p:extLst>
      <p:ext uri="{BB962C8B-B14F-4D97-AF65-F5344CB8AC3E}">
        <p14:creationId xmlns:p14="http://schemas.microsoft.com/office/powerpoint/2010/main" val="187190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2">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F40784FD-6184-44C2-820D-0257E66834E0}"/>
              </a:ext>
            </a:extLst>
          </p:cNvPr>
          <p:cNvSpPr>
            <a:spLocks noGrp="1"/>
          </p:cNvSpPr>
          <p:nvPr>
            <p:ph type="title"/>
          </p:nvPr>
        </p:nvSpPr>
        <p:spPr>
          <a:xfrm>
            <a:off x="514906" y="662400"/>
            <a:ext cx="3950562" cy="1492132"/>
          </a:xfrm>
        </p:spPr>
        <p:txBody>
          <a:bodyPr vert="horz" lIns="91440" tIns="45720" rIns="91440" bIns="45720" rtlCol="0" anchor="t">
            <a:normAutofit fontScale="90000"/>
          </a:bodyPr>
          <a:lstStyle/>
          <a:p>
            <a:pPr algn="ctr"/>
            <a:r>
              <a:rPr lang="en-US" sz="4400" kern="1200" dirty="0">
                <a:solidFill>
                  <a:schemeClr val="bg1"/>
                </a:solidFill>
                <a:latin typeface="+mj-lt"/>
                <a:ea typeface="+mj-ea"/>
                <a:cs typeface="+mj-cs"/>
              </a:rPr>
              <a:t>EDUCATION &amp; IMPLEMENTATION</a:t>
            </a:r>
          </a:p>
        </p:txBody>
      </p:sp>
      <p:sp>
        <p:nvSpPr>
          <p:cNvPr id="6" name="TextBox 5">
            <a:extLst>
              <a:ext uri="{FF2B5EF4-FFF2-40B4-BE49-F238E27FC236}">
                <a16:creationId xmlns:a16="http://schemas.microsoft.com/office/drawing/2014/main" id="{3C23782A-59B6-453D-AE64-3DEE7956292F}"/>
              </a:ext>
            </a:extLst>
          </p:cNvPr>
          <p:cNvSpPr txBox="1"/>
          <p:nvPr/>
        </p:nvSpPr>
        <p:spPr>
          <a:xfrm>
            <a:off x="514906" y="1988598"/>
            <a:ext cx="4065972" cy="4869401"/>
          </a:xfrm>
          <a:prstGeom prst="rect">
            <a:avLst/>
          </a:prstGeom>
        </p:spPr>
        <p:txBody>
          <a:bodyPr vert="horz" lIns="91440" tIns="45720" rIns="91440" bIns="45720" rtlCol="0">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Created a dedicated webpage for education containing:</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Instructional Videos</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Step by step graphics</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Links to download the K-State Sports App</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FAQ’s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Pushed fans to access tickets via Sidearm App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white">
                    <a:alpha val="60000"/>
                  </a:prstClr>
                </a:solidFill>
                <a:effectLst/>
                <a:uLnTx/>
                <a:uFillTx/>
                <a:latin typeface="+mj-lt"/>
                <a:ea typeface="+mn-ea"/>
                <a:cs typeface="+mn-cs"/>
              </a:rPr>
              <a:t>Invested in pedestal scanners for ease of entry</a:t>
            </a:r>
          </a:p>
        </p:txBody>
      </p:sp>
      <p:pic>
        <p:nvPicPr>
          <p:cNvPr id="4" name="Content Placeholder 3">
            <a:extLst>
              <a:ext uri="{FF2B5EF4-FFF2-40B4-BE49-F238E27FC236}">
                <a16:creationId xmlns:a16="http://schemas.microsoft.com/office/drawing/2014/main" id="{5235F9F8-3E07-49A6-9EC6-436FB3695EDB}"/>
              </a:ext>
            </a:extLst>
          </p:cNvPr>
          <p:cNvPicPr>
            <a:picLocks noGrp="1" noChangeAspect="1"/>
          </p:cNvPicPr>
          <p:nvPr>
            <p:ph idx="1"/>
          </p:nvPr>
        </p:nvPicPr>
        <p:blipFill>
          <a:blip r:embed="rId2"/>
          <a:stretch>
            <a:fillRect/>
          </a:stretch>
        </p:blipFill>
        <p:spPr>
          <a:xfrm>
            <a:off x="5411053" y="1782616"/>
            <a:ext cx="6014185" cy="3292767"/>
          </a:xfrm>
          <a:prstGeom prst="rect">
            <a:avLst/>
          </a:prstGeom>
        </p:spPr>
      </p:pic>
    </p:spTree>
    <p:extLst>
      <p:ext uri="{BB962C8B-B14F-4D97-AF65-F5344CB8AC3E}">
        <p14:creationId xmlns:p14="http://schemas.microsoft.com/office/powerpoint/2010/main" val="172912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999749" y="602971"/>
            <a:ext cx="6661521" cy="829050"/>
          </a:xfrm>
        </p:spPr>
        <p:txBody>
          <a:bodyPr vert="horz" lIns="91440" tIns="45720" rIns="91440" bIns="45720" rtlCol="0" anchor="t">
            <a:normAutofit/>
          </a:bodyPr>
          <a:lstStyle/>
          <a:p>
            <a:pPr algn="ctr"/>
            <a:r>
              <a:rPr lang="en-US" sz="4400" kern="1200" dirty="0">
                <a:solidFill>
                  <a:srgbClr val="2D0453"/>
                </a:solidFill>
                <a:latin typeface="+mj-lt"/>
                <a:ea typeface="+mj-ea"/>
                <a:cs typeface="+mj-cs"/>
              </a:rPr>
              <a:t>PROGRESSION</a:t>
            </a:r>
          </a:p>
        </p:txBody>
      </p:sp>
      <p:grpSp>
        <p:nvGrpSpPr>
          <p:cNvPr id="30" name="Group 29">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31"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32"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999749" y="1491449"/>
            <a:ext cx="6661521" cy="5060271"/>
          </a:xfrm>
        </p:spPr>
        <p:txBody>
          <a:bodyPr vert="horz" lIns="91440" tIns="45720" rIns="91440" bIns="45720" rtlCol="0">
            <a:normAutofit/>
          </a:bodyPr>
          <a:lstStyle/>
          <a:p>
            <a:pPr marL="0" indent="0">
              <a:buNone/>
            </a:pPr>
            <a:r>
              <a:rPr lang="en-US" dirty="0">
                <a:solidFill>
                  <a:srgbClr val="2D0453"/>
                </a:solidFill>
                <a:latin typeface="+mj-lt"/>
                <a:cs typeface="+mn-cs"/>
              </a:rPr>
              <a:t>2021 Football Ticket Distribution Stats:</a:t>
            </a:r>
          </a:p>
          <a:p>
            <a:pPr>
              <a:buFont typeface="Arial" panose="020B0604020202020204" pitchFamily="34" charset="0"/>
              <a:buChar char="•"/>
            </a:pPr>
            <a:r>
              <a:rPr lang="en-US" dirty="0">
                <a:solidFill>
                  <a:srgbClr val="2D0453"/>
                </a:solidFill>
                <a:latin typeface="+mj-lt"/>
                <a:cs typeface="+mn-cs"/>
              </a:rPr>
              <a:t>81% of tickets sent print-at-home</a:t>
            </a:r>
          </a:p>
          <a:p>
            <a:pPr>
              <a:buFont typeface="Arial" panose="020B0604020202020204" pitchFamily="34" charset="0"/>
              <a:buChar char="•"/>
            </a:pPr>
            <a:r>
              <a:rPr lang="en-US" dirty="0">
                <a:solidFill>
                  <a:srgbClr val="2D0453"/>
                </a:solidFill>
                <a:latin typeface="+mj-lt"/>
                <a:cs typeface="+mn-cs"/>
              </a:rPr>
              <a:t>5% went mobile</a:t>
            </a:r>
          </a:p>
          <a:p>
            <a:pPr>
              <a:buFont typeface="Arial" panose="020B0604020202020204" pitchFamily="34" charset="0"/>
              <a:buChar char="•"/>
            </a:pPr>
            <a:r>
              <a:rPr lang="en-US" dirty="0">
                <a:solidFill>
                  <a:srgbClr val="2D0453"/>
                </a:solidFill>
                <a:latin typeface="+mj-lt"/>
                <a:cs typeface="+mn-cs"/>
              </a:rPr>
              <a:t>14% received a card</a:t>
            </a:r>
          </a:p>
          <a:p>
            <a:pPr marL="0" indent="0">
              <a:buNone/>
            </a:pPr>
            <a:endParaRPr lang="en-US" dirty="0">
              <a:solidFill>
                <a:srgbClr val="2D0453"/>
              </a:solidFill>
              <a:latin typeface="+mj-lt"/>
              <a:cs typeface="+mn-cs"/>
            </a:endParaRPr>
          </a:p>
          <a:p>
            <a:pPr marL="0" indent="0">
              <a:buNone/>
            </a:pPr>
            <a:r>
              <a:rPr lang="en-US" dirty="0">
                <a:solidFill>
                  <a:srgbClr val="2D0453"/>
                </a:solidFill>
                <a:latin typeface="+mj-lt"/>
                <a:cs typeface="+mn-cs"/>
              </a:rPr>
              <a:t>2022 YTD Football Ticket Distribution Stats:</a:t>
            </a:r>
          </a:p>
          <a:p>
            <a:pPr>
              <a:buFont typeface="Arial" panose="020B0604020202020204" pitchFamily="34" charset="0"/>
              <a:buChar char="•"/>
            </a:pPr>
            <a:r>
              <a:rPr lang="en-US" dirty="0">
                <a:solidFill>
                  <a:srgbClr val="2D0453"/>
                </a:solidFill>
                <a:latin typeface="+mj-lt"/>
                <a:cs typeface="+mn-cs"/>
              </a:rPr>
              <a:t>60% of 2022 tickets are set for mobile delivery</a:t>
            </a:r>
          </a:p>
          <a:p>
            <a:pPr>
              <a:buFont typeface="Arial" panose="020B0604020202020204" pitchFamily="34" charset="0"/>
              <a:buChar char="•"/>
            </a:pPr>
            <a:r>
              <a:rPr lang="en-US" dirty="0">
                <a:solidFill>
                  <a:srgbClr val="2D0453"/>
                </a:solidFill>
                <a:latin typeface="+mj-lt"/>
                <a:cs typeface="+mn-cs"/>
              </a:rPr>
              <a:t>31% are set for print-at-home</a:t>
            </a:r>
          </a:p>
          <a:p>
            <a:pPr>
              <a:buFont typeface="Arial" panose="020B0604020202020204" pitchFamily="34" charset="0"/>
              <a:buChar char="•"/>
            </a:pPr>
            <a:r>
              <a:rPr lang="en-US" dirty="0">
                <a:solidFill>
                  <a:srgbClr val="2D0453"/>
                </a:solidFill>
                <a:latin typeface="+mj-lt"/>
                <a:cs typeface="+mn-cs"/>
              </a:rPr>
              <a:t>9% have opted for physical tickets</a:t>
            </a:r>
          </a:p>
          <a:p>
            <a:pPr>
              <a:buFont typeface="Arial" panose="020B0604020202020204" pitchFamily="34" charset="0"/>
              <a:buChar char="•"/>
            </a:pPr>
            <a:endParaRPr lang="en-US" b="1" dirty="0">
              <a:solidFill>
                <a:srgbClr val="2D0453"/>
              </a:solidFill>
              <a:latin typeface="+mn-lt"/>
              <a:cs typeface="+mn-cs"/>
            </a:endParaRPr>
          </a:p>
          <a:p>
            <a:pPr marL="0" indent="0">
              <a:buNone/>
            </a:pPr>
            <a:endParaRPr lang="en-US" b="1" dirty="0">
              <a:solidFill>
                <a:srgbClr val="2D0453"/>
              </a:solidFill>
              <a:latin typeface="+mn-lt"/>
              <a:cs typeface="+mn-cs"/>
            </a:endParaRPr>
          </a:p>
          <a:p>
            <a:pPr>
              <a:buFont typeface="Arial" panose="020B0604020202020204" pitchFamily="34" charset="0"/>
              <a:buChar char="•"/>
            </a:pPr>
            <a:endParaRPr lang="en-US" b="1" dirty="0">
              <a:solidFill>
                <a:srgbClr val="2D0453"/>
              </a:solidFill>
              <a:latin typeface="+mn-lt"/>
              <a:cs typeface="+mn-cs"/>
            </a:endParaRPr>
          </a:p>
          <a:p>
            <a:pPr>
              <a:buFont typeface="Arial" panose="020B0604020202020204" pitchFamily="34" charset="0"/>
              <a:buChar char="•"/>
            </a:pPr>
            <a:endParaRPr lang="en-US" sz="2000" dirty="0">
              <a:solidFill>
                <a:schemeClr val="tx1">
                  <a:alpha val="60000"/>
                </a:schemeClr>
              </a:solidFill>
              <a:latin typeface="+mn-lt"/>
              <a:cs typeface="+mn-cs"/>
            </a:endParaRPr>
          </a:p>
          <a:p>
            <a:pPr>
              <a:buFont typeface="Arial" panose="020B0604020202020204" pitchFamily="34" charset="0"/>
              <a:buChar char="•"/>
            </a:pPr>
            <a:endParaRPr lang="en-US" sz="2000" dirty="0">
              <a:solidFill>
                <a:schemeClr val="tx1">
                  <a:alpha val="60000"/>
                </a:schemeClr>
              </a:solidFill>
              <a:latin typeface="+mn-lt"/>
              <a:cs typeface="+mn-cs"/>
            </a:endParaRPr>
          </a:p>
        </p:txBody>
      </p:sp>
      <p:pic>
        <p:nvPicPr>
          <p:cNvPr id="3" name="Picture 2" descr="A picture containing person&#10;&#10;Description automatically generated">
            <a:extLst>
              <a:ext uri="{FF2B5EF4-FFF2-40B4-BE49-F238E27FC236}">
                <a16:creationId xmlns:a16="http://schemas.microsoft.com/office/drawing/2014/main" id="{6DBF6E83-F356-400E-9465-10C0420A6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3336" y="1281237"/>
            <a:ext cx="4606212" cy="4592217"/>
          </a:xfrm>
          <a:prstGeom prst="rect">
            <a:avLst/>
          </a:prstGeom>
        </p:spPr>
      </p:pic>
    </p:spTree>
    <p:extLst>
      <p:ext uri="{BB962C8B-B14F-4D97-AF65-F5344CB8AC3E}">
        <p14:creationId xmlns:p14="http://schemas.microsoft.com/office/powerpoint/2010/main" val="4776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A4B0662-004D-4DE6-A446-BD6C2D21220E}"/>
              </a:ext>
            </a:extLst>
          </p:cNvPr>
          <p:cNvPicPr>
            <a:picLocks noChangeAspect="1"/>
          </p:cNvPicPr>
          <p:nvPr/>
        </p:nvPicPr>
        <p:blipFill rotWithShape="1">
          <a:blip r:embed="rId3"/>
          <a:srcRect l="15030" t="1295" r="14608" b="2006"/>
          <a:stretch/>
        </p:blipFill>
        <p:spPr>
          <a:xfrm>
            <a:off x="4505610" y="498575"/>
            <a:ext cx="7581534" cy="5860849"/>
          </a:xfrm>
          <a:prstGeom prst="rect">
            <a:avLst/>
          </a:prstGeom>
        </p:spPr>
      </p:pic>
      <p:sp>
        <p:nvSpPr>
          <p:cNvPr id="17"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390750" y="62146"/>
            <a:ext cx="4429826" cy="1231641"/>
          </a:xfrm>
        </p:spPr>
        <p:txBody>
          <a:bodyPr vert="horz" lIns="91440" tIns="45720" rIns="91440" bIns="45720" rtlCol="0" anchor="ctr">
            <a:noAutofit/>
          </a:bodyPr>
          <a:lstStyle/>
          <a:p>
            <a:pPr algn="ctr"/>
            <a:r>
              <a:rPr lang="en-US" sz="3600" dirty="0">
                <a:solidFill>
                  <a:srgbClr val="300B57"/>
                </a:solidFill>
                <a:latin typeface="+mj-lt"/>
                <a:cs typeface="+mj-cs"/>
              </a:rPr>
              <a:t>SUCCESSES &amp; LESSONS LEARNED</a:t>
            </a:r>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390750" y="1402672"/>
            <a:ext cx="4776054" cy="5246703"/>
          </a:xfrm>
        </p:spPr>
        <p:txBody>
          <a:bodyPr vert="horz" lIns="91440" tIns="45720" rIns="91440" bIns="45720" rtlCol="0">
            <a:normAutofit/>
          </a:bodyPr>
          <a:lstStyle/>
          <a:p>
            <a:pPr>
              <a:buFont typeface="Arial" panose="020B0604020202020204" pitchFamily="34" charset="0"/>
              <a:buChar char="•"/>
            </a:pPr>
            <a:r>
              <a:rPr lang="en-US" sz="2400" dirty="0">
                <a:solidFill>
                  <a:srgbClr val="300B57"/>
                </a:solidFill>
                <a:latin typeface="+mj-lt"/>
                <a:cs typeface="+mn-cs"/>
              </a:rPr>
              <a:t>In our circumstance, we had to crawl before we could run</a:t>
            </a:r>
          </a:p>
          <a:p>
            <a:pPr>
              <a:buFont typeface="Arial" panose="020B0604020202020204" pitchFamily="34" charset="0"/>
              <a:buChar char="•"/>
            </a:pPr>
            <a:r>
              <a:rPr lang="en-US" sz="2400" dirty="0">
                <a:solidFill>
                  <a:srgbClr val="300B57"/>
                </a:solidFill>
                <a:latin typeface="+mj-lt"/>
                <a:cs typeface="+mn-cs"/>
              </a:rPr>
              <a:t>The more education you can provide, the more comfortable the fans become</a:t>
            </a:r>
          </a:p>
          <a:p>
            <a:pPr>
              <a:buFont typeface="Arial" panose="020B0604020202020204" pitchFamily="34" charset="0"/>
              <a:buChar char="•"/>
            </a:pPr>
            <a:r>
              <a:rPr lang="en-US" sz="2400" dirty="0">
                <a:solidFill>
                  <a:srgbClr val="300B57"/>
                </a:solidFill>
                <a:latin typeface="+mj-lt"/>
                <a:cs typeface="+mn-cs"/>
              </a:rPr>
              <a:t>Digital Dashboard</a:t>
            </a:r>
          </a:p>
          <a:p>
            <a:pPr lvl="1">
              <a:buFont typeface="Arial" panose="020B0604020202020204" pitchFamily="34" charset="0"/>
              <a:buChar char="•"/>
            </a:pPr>
            <a:r>
              <a:rPr lang="en-US" dirty="0">
                <a:solidFill>
                  <a:srgbClr val="300B57"/>
                </a:solidFill>
                <a:latin typeface="+mj-lt"/>
                <a:cs typeface="+mn-cs"/>
              </a:rPr>
              <a:t>Saw increases in mobile ticket quantities and download % as season progressed</a:t>
            </a:r>
          </a:p>
          <a:p>
            <a:pPr lvl="1">
              <a:buFont typeface="Arial" panose="020B0604020202020204" pitchFamily="34" charset="0"/>
              <a:buChar char="•"/>
            </a:pPr>
            <a:r>
              <a:rPr lang="en-US" dirty="0">
                <a:solidFill>
                  <a:srgbClr val="300B57"/>
                </a:solidFill>
                <a:latin typeface="+mj-lt"/>
                <a:cs typeface="+mn-cs"/>
              </a:rPr>
              <a:t>Had over 90% of tickets downloaded to wallets before the last three home games</a:t>
            </a:r>
          </a:p>
          <a:p>
            <a:pPr>
              <a:buFont typeface="Arial" panose="020B0604020202020204" pitchFamily="34" charset="0"/>
              <a:buChar char="•"/>
            </a:pPr>
            <a:r>
              <a:rPr lang="en-US" sz="2400" dirty="0">
                <a:solidFill>
                  <a:srgbClr val="300B57"/>
                </a:solidFill>
                <a:latin typeface="+mj-lt"/>
                <a:cs typeface="+mn-cs"/>
              </a:rPr>
              <a:t>Sidearm app integration is an integral part to growing numbers</a:t>
            </a:r>
          </a:p>
          <a:p>
            <a:pPr>
              <a:buFont typeface="Arial" panose="020B0604020202020204" pitchFamily="34" charset="0"/>
              <a:buChar char="•"/>
            </a:pPr>
            <a:endParaRPr lang="en-US" sz="2000" dirty="0">
              <a:solidFill>
                <a:schemeClr val="tx1"/>
              </a:solidFill>
              <a:latin typeface="+mn-lt"/>
              <a:cs typeface="+mn-cs"/>
            </a:endParaRPr>
          </a:p>
        </p:txBody>
      </p:sp>
    </p:spTree>
    <p:extLst>
      <p:ext uri="{BB962C8B-B14F-4D97-AF65-F5344CB8AC3E}">
        <p14:creationId xmlns:p14="http://schemas.microsoft.com/office/powerpoint/2010/main" val="6649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Dianne Whitehair</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University of Texas at Austin </a:t>
            </a:r>
          </a:p>
          <a:p>
            <a:r>
              <a:rPr lang="en-US" dirty="0"/>
              <a:t>Performing Arts</a:t>
            </a:r>
          </a:p>
        </p:txBody>
      </p:sp>
      <p:pic>
        <p:nvPicPr>
          <p:cNvPr id="4" name="Picture 3">
            <a:extLst>
              <a:ext uri="{FF2B5EF4-FFF2-40B4-BE49-F238E27FC236}">
                <a16:creationId xmlns:a16="http://schemas.microsoft.com/office/drawing/2014/main" id="{F84A5433-F644-4820-B461-06B0955F1B8A}"/>
              </a:ext>
            </a:extLst>
          </p:cNvPr>
          <p:cNvPicPr>
            <a:picLocks noChangeAspect="1"/>
          </p:cNvPicPr>
          <p:nvPr/>
        </p:nvPicPr>
        <p:blipFill>
          <a:blip r:embed="rId2"/>
          <a:stretch>
            <a:fillRect/>
          </a:stretch>
        </p:blipFill>
        <p:spPr>
          <a:xfrm>
            <a:off x="7984204" y="4979977"/>
            <a:ext cx="2013513" cy="1669742"/>
          </a:xfrm>
          <a:prstGeom prst="rect">
            <a:avLst/>
          </a:prstGeom>
        </p:spPr>
      </p:pic>
      <p:pic>
        <p:nvPicPr>
          <p:cNvPr id="19" name="Picture Placeholder 18">
            <a:extLst>
              <a:ext uri="{FF2B5EF4-FFF2-40B4-BE49-F238E27FC236}">
                <a16:creationId xmlns:a16="http://schemas.microsoft.com/office/drawing/2014/main" id="{0700755A-EBC9-4B13-B57A-7AF70DCE4538}"/>
              </a:ext>
            </a:extLst>
          </p:cNvPr>
          <p:cNvPicPr>
            <a:picLocks noGrp="1" noChangeAspect="1"/>
          </p:cNvPicPr>
          <p:nvPr>
            <p:ph type="pic" sz="quarter" idx="10"/>
          </p:nvPr>
        </p:nvPicPr>
        <p:blipFill>
          <a:blip r:embed="rId3"/>
          <a:srcRect l="15339" r="15339"/>
          <a:stretch>
            <a:fillRect/>
          </a:stretch>
        </p:blipFill>
        <p:spPr>
          <a:prstGeom prst="rect">
            <a:avLst/>
          </a:prstGeom>
        </p:spPr>
      </p:pic>
    </p:spTree>
    <p:extLst>
      <p:ext uri="{BB962C8B-B14F-4D97-AF65-F5344CB8AC3E}">
        <p14:creationId xmlns:p14="http://schemas.microsoft.com/office/powerpoint/2010/main" val="1497688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649224" y="629266"/>
            <a:ext cx="5102351" cy="1676603"/>
          </a:xfrm>
        </p:spPr>
        <p:txBody>
          <a:bodyPr vert="horz" lIns="91440" tIns="45720" rIns="91440" bIns="45720" rtlCol="0" anchor="ctr">
            <a:normAutofit/>
          </a:bodyPr>
          <a:lstStyle/>
          <a:p>
            <a:r>
              <a:rPr lang="en-US" sz="4400" dirty="0">
                <a:latin typeface="+mj-lt"/>
                <a:cs typeface="+mj-cs"/>
              </a:rPr>
              <a:t>APPROACH</a:t>
            </a:r>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649224" y="2438400"/>
            <a:ext cx="5102351" cy="3785419"/>
          </a:xfrm>
        </p:spPr>
        <p:txBody>
          <a:bodyPr vert="horz" lIns="91440" tIns="45720" rIns="91440" bIns="45720" rtlCol="0">
            <a:normAutofit/>
          </a:bodyPr>
          <a:lstStyle/>
          <a:p>
            <a:pPr>
              <a:buFont typeface="Arial" panose="020B0604020202020204" pitchFamily="34" charset="0"/>
              <a:buChar char="•"/>
            </a:pPr>
            <a:r>
              <a:rPr lang="en-US" sz="3200" dirty="0">
                <a:solidFill>
                  <a:schemeClr val="tx1"/>
                </a:solidFill>
                <a:latin typeface="+mj-lt"/>
                <a:cs typeface="+mn-cs"/>
              </a:rPr>
              <a:t>100% Mobile + NFC</a:t>
            </a:r>
          </a:p>
          <a:p>
            <a:pPr>
              <a:buFont typeface="Arial" panose="020B0604020202020204" pitchFamily="34" charset="0"/>
              <a:buChar char="•"/>
            </a:pPr>
            <a:r>
              <a:rPr lang="en-US" sz="3200" dirty="0">
                <a:solidFill>
                  <a:schemeClr val="tx1"/>
                </a:solidFill>
                <a:latin typeface="+mj-lt"/>
                <a:cs typeface="+mn-cs"/>
              </a:rPr>
              <a:t>Know Before You Go emails</a:t>
            </a:r>
          </a:p>
          <a:p>
            <a:pPr>
              <a:buFont typeface="Arial" panose="020B0604020202020204" pitchFamily="34" charset="0"/>
              <a:buChar char="•"/>
            </a:pPr>
            <a:r>
              <a:rPr lang="en-US" sz="3200" dirty="0">
                <a:solidFill>
                  <a:schemeClr val="tx1"/>
                </a:solidFill>
                <a:latin typeface="+mj-lt"/>
                <a:cs typeface="+mn-cs"/>
              </a:rPr>
              <a:t>YouTube videos</a:t>
            </a:r>
          </a:p>
          <a:p>
            <a:pPr>
              <a:buFont typeface="Arial" panose="020B0604020202020204" pitchFamily="34" charset="0"/>
              <a:buChar char="•"/>
            </a:pPr>
            <a:endParaRPr lang="en-US" sz="2000" b="1" dirty="0">
              <a:solidFill>
                <a:schemeClr val="tx1"/>
              </a:solidFill>
              <a:latin typeface="+mn-lt"/>
              <a:cs typeface="+mn-cs"/>
            </a:endParaRPr>
          </a:p>
        </p:txBody>
      </p:sp>
      <p:sp>
        <p:nvSpPr>
          <p:cNvPr id="37" name="Rectangle 36">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0112" y="0"/>
            <a:ext cx="596188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9984" y="484633"/>
            <a:ext cx="4846320" cy="274320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0C893E-9EF7-43A5-8FC3-9CE4FF8BFE13}"/>
              </a:ext>
            </a:extLst>
          </p:cNvPr>
          <p:cNvPicPr>
            <a:picLocks noChangeAspect="1"/>
          </p:cNvPicPr>
          <p:nvPr/>
        </p:nvPicPr>
        <p:blipFill>
          <a:blip r:embed="rId3"/>
          <a:stretch>
            <a:fillRect/>
          </a:stretch>
        </p:blipFill>
        <p:spPr>
          <a:xfrm>
            <a:off x="8114226" y="694945"/>
            <a:ext cx="2096124" cy="2322576"/>
          </a:xfrm>
          <a:prstGeom prst="rect">
            <a:avLst/>
          </a:prstGeom>
        </p:spPr>
      </p:pic>
      <p:sp>
        <p:nvSpPr>
          <p:cNvPr id="41" name="Rounded Rectangle 9">
            <a:extLst>
              <a:ext uri="{FF2B5EF4-FFF2-40B4-BE49-F238E27FC236}">
                <a16:creationId xmlns:a16="http://schemas.microsoft.com/office/drawing/2014/main" id="{39D6C490-0229-4573-9696-B73E5B3A9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9984" y="3511296"/>
            <a:ext cx="4846320" cy="274320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400570B-F46A-452D-A65F-37B1725CD428}"/>
              </a:ext>
            </a:extLst>
          </p:cNvPr>
          <p:cNvPicPr>
            <a:picLocks noChangeAspect="1"/>
          </p:cNvPicPr>
          <p:nvPr/>
        </p:nvPicPr>
        <p:blipFill>
          <a:blip r:embed="rId4"/>
          <a:stretch>
            <a:fillRect/>
          </a:stretch>
        </p:blipFill>
        <p:spPr>
          <a:xfrm>
            <a:off x="7059168" y="3936492"/>
            <a:ext cx="4206240" cy="1892807"/>
          </a:xfrm>
          <a:prstGeom prst="rect">
            <a:avLst/>
          </a:prstGeom>
          <a:effectLst/>
        </p:spPr>
      </p:pic>
    </p:spTree>
    <p:extLst>
      <p:ext uri="{BB962C8B-B14F-4D97-AF65-F5344CB8AC3E}">
        <p14:creationId xmlns:p14="http://schemas.microsoft.com/office/powerpoint/2010/main" val="2738980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35">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4800" dirty="0">
                <a:latin typeface="+mj-lt"/>
                <a:cs typeface="+mj-cs"/>
              </a:rPr>
              <a:t>CHALLENGES</a:t>
            </a:r>
          </a:p>
        </p:txBody>
      </p:sp>
      <p:sp>
        <p:nvSpPr>
          <p:cNvPr id="5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640080" y="2706624"/>
            <a:ext cx="6894576" cy="3483864"/>
          </a:xfrm>
        </p:spPr>
        <p:txBody>
          <a:bodyPr vert="horz" lIns="91440" tIns="45720" rIns="91440" bIns="45720" rtlCol="0">
            <a:normAutofit/>
          </a:bodyPr>
          <a:lstStyle/>
          <a:p>
            <a:pPr>
              <a:buFont typeface="Arial" panose="020B0604020202020204" pitchFamily="34" charset="0"/>
              <a:buChar char="•"/>
            </a:pPr>
            <a:r>
              <a:rPr lang="en-US" dirty="0">
                <a:solidFill>
                  <a:schemeClr val="tx1"/>
                </a:solidFill>
                <a:latin typeface="+mj-lt"/>
                <a:cs typeface="+mn-cs"/>
              </a:rPr>
              <a:t>Construction Relocations</a:t>
            </a:r>
          </a:p>
          <a:p>
            <a:pPr>
              <a:buFont typeface="Arial" panose="020B0604020202020204" pitchFamily="34" charset="0"/>
              <a:buChar char="•"/>
            </a:pPr>
            <a:r>
              <a:rPr lang="en-US" dirty="0">
                <a:solidFill>
                  <a:schemeClr val="tx1"/>
                </a:solidFill>
                <a:latin typeface="+mj-lt"/>
                <a:cs typeface="+mn-cs"/>
              </a:rPr>
              <a:t>Postponed Events – Connected Passes</a:t>
            </a:r>
          </a:p>
          <a:p>
            <a:pPr>
              <a:buFont typeface="Arial" panose="020B0604020202020204" pitchFamily="34" charset="0"/>
              <a:buChar char="•"/>
            </a:pPr>
            <a:r>
              <a:rPr lang="en-US" dirty="0">
                <a:solidFill>
                  <a:schemeClr val="tx1"/>
                </a:solidFill>
                <a:latin typeface="+mj-lt"/>
                <a:cs typeface="+mn-cs"/>
              </a:rPr>
              <a:t>BAA / Pac Integration</a:t>
            </a:r>
          </a:p>
          <a:p>
            <a:pPr lvl="1">
              <a:buFont typeface="Arial" panose="020B0604020202020204" pitchFamily="34" charset="0"/>
              <a:buChar char="•"/>
            </a:pPr>
            <a:r>
              <a:rPr lang="en-US" sz="2800" dirty="0">
                <a:solidFill>
                  <a:schemeClr val="tx1"/>
                </a:solidFill>
                <a:latin typeface="+mj-lt"/>
                <a:cs typeface="+mn-cs"/>
              </a:rPr>
              <a:t>Transfer cutoff at 2 hours</a:t>
            </a:r>
          </a:p>
          <a:p>
            <a:pPr>
              <a:buFont typeface="Arial" panose="020B0604020202020204" pitchFamily="34" charset="0"/>
              <a:buChar char="•"/>
            </a:pPr>
            <a:r>
              <a:rPr lang="en-US" dirty="0">
                <a:solidFill>
                  <a:schemeClr val="tx1"/>
                </a:solidFill>
                <a:latin typeface="+mj-lt"/>
                <a:cs typeface="+mn-cs"/>
              </a:rPr>
              <a:t>Brokers – delayed delivery</a:t>
            </a:r>
          </a:p>
          <a:p>
            <a:pPr>
              <a:buFont typeface="Arial" panose="020B0604020202020204" pitchFamily="34" charset="0"/>
              <a:buChar char="•"/>
            </a:pPr>
            <a:endParaRPr lang="en-US" sz="2200" dirty="0">
              <a:solidFill>
                <a:schemeClr val="tx1"/>
              </a:solidFill>
              <a:latin typeface="+mn-lt"/>
              <a:cs typeface="+mn-cs"/>
            </a:endParaRPr>
          </a:p>
          <a:p>
            <a:pPr>
              <a:buFont typeface="Arial" panose="020B0604020202020204" pitchFamily="34" charset="0"/>
              <a:buChar char="•"/>
            </a:pPr>
            <a:endParaRPr lang="en-US" sz="2200" dirty="0">
              <a:solidFill>
                <a:schemeClr val="tx1"/>
              </a:solidFill>
              <a:latin typeface="+mn-lt"/>
              <a:cs typeface="+mn-cs"/>
            </a:endParaRPr>
          </a:p>
        </p:txBody>
      </p:sp>
      <p:pic>
        <p:nvPicPr>
          <p:cNvPr id="4" name="Picture 3">
            <a:extLst>
              <a:ext uri="{FF2B5EF4-FFF2-40B4-BE49-F238E27FC236}">
                <a16:creationId xmlns:a16="http://schemas.microsoft.com/office/drawing/2014/main" id="{2C5CED97-5280-49B6-9530-D11671F2E754}"/>
              </a:ext>
            </a:extLst>
          </p:cNvPr>
          <p:cNvPicPr>
            <a:picLocks noChangeAspect="1"/>
          </p:cNvPicPr>
          <p:nvPr/>
        </p:nvPicPr>
        <p:blipFill>
          <a:blip r:embed="rId2"/>
          <a:stretch>
            <a:fillRect/>
          </a:stretch>
        </p:blipFill>
        <p:spPr>
          <a:xfrm>
            <a:off x="7863840" y="880045"/>
            <a:ext cx="4014216" cy="2328244"/>
          </a:xfrm>
          <a:prstGeom prst="rect">
            <a:avLst/>
          </a:prstGeom>
        </p:spPr>
      </p:pic>
      <p:pic>
        <p:nvPicPr>
          <p:cNvPr id="8" name="Picture 7">
            <a:extLst>
              <a:ext uri="{FF2B5EF4-FFF2-40B4-BE49-F238E27FC236}">
                <a16:creationId xmlns:a16="http://schemas.microsoft.com/office/drawing/2014/main" id="{854BAF42-433A-4027-9723-E52ED181F759}"/>
              </a:ext>
            </a:extLst>
          </p:cNvPr>
          <p:cNvPicPr>
            <a:picLocks noChangeAspect="1"/>
          </p:cNvPicPr>
          <p:nvPr/>
        </p:nvPicPr>
        <p:blipFill>
          <a:blip r:embed="rId3"/>
          <a:stretch>
            <a:fillRect/>
          </a:stretch>
        </p:blipFill>
        <p:spPr>
          <a:xfrm>
            <a:off x="7863840" y="4512996"/>
            <a:ext cx="3995928" cy="1308666"/>
          </a:xfrm>
          <a:prstGeom prst="rect">
            <a:avLst/>
          </a:prstGeom>
        </p:spPr>
      </p:pic>
    </p:spTree>
    <p:extLst>
      <p:ext uri="{BB962C8B-B14F-4D97-AF65-F5344CB8AC3E}">
        <p14:creationId xmlns:p14="http://schemas.microsoft.com/office/powerpoint/2010/main" val="1869044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dirty="0">
                <a:latin typeface="+mj-lt"/>
                <a:cs typeface="+mj-cs"/>
              </a:rPr>
              <a:t>SUCCESSES / LESSONS LEARNED</a:t>
            </a:r>
          </a:p>
        </p:txBody>
      </p:sp>
      <p:sp>
        <p:nvSpPr>
          <p:cNvPr id="3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20149" y="2909771"/>
            <a:ext cx="5795459" cy="3320668"/>
          </a:xfrm>
        </p:spPr>
        <p:txBody>
          <a:bodyPr vert="horz" lIns="91440" tIns="45720" rIns="91440" bIns="45720" rtlCol="0">
            <a:normAutofit/>
          </a:bodyPr>
          <a:lstStyle/>
          <a:p>
            <a:pPr>
              <a:buFont typeface="Arial" panose="020B0604020202020204" pitchFamily="34" charset="0"/>
              <a:buChar char="•"/>
            </a:pPr>
            <a:r>
              <a:rPr lang="en-US" sz="2200" dirty="0">
                <a:solidFill>
                  <a:schemeClr val="tx1"/>
                </a:solidFill>
                <a:latin typeface="+mj-lt"/>
                <a:cs typeface="+mn-cs"/>
              </a:rPr>
              <a:t>Image on Alvarado pedestal – place phone here</a:t>
            </a:r>
          </a:p>
          <a:p>
            <a:pPr>
              <a:buFont typeface="Arial" panose="020B0604020202020204" pitchFamily="34" charset="0"/>
              <a:buChar char="•"/>
            </a:pPr>
            <a:r>
              <a:rPr lang="en-US" sz="2200" dirty="0">
                <a:solidFill>
                  <a:schemeClr val="tx1"/>
                </a:solidFill>
                <a:latin typeface="+mj-lt"/>
                <a:cs typeface="+mn-cs"/>
              </a:rPr>
              <a:t>Consistent messaging on </a:t>
            </a:r>
            <a:r>
              <a:rPr lang="en-US" sz="2200" dirty="0" err="1">
                <a:solidFill>
                  <a:schemeClr val="tx1"/>
                </a:solidFill>
                <a:latin typeface="+mj-lt"/>
                <a:cs typeface="+mn-cs"/>
              </a:rPr>
              <a:t>eVenue</a:t>
            </a:r>
            <a:r>
              <a:rPr lang="en-US" sz="2200" dirty="0">
                <a:solidFill>
                  <a:schemeClr val="tx1"/>
                </a:solidFill>
                <a:latin typeface="+mj-lt"/>
                <a:cs typeface="+mn-cs"/>
              </a:rPr>
              <a:t> (“Log In” vs. “My Account”)</a:t>
            </a:r>
          </a:p>
          <a:p>
            <a:pPr>
              <a:buFont typeface="Arial" panose="020B0604020202020204" pitchFamily="34" charset="0"/>
              <a:buChar char="•"/>
            </a:pPr>
            <a:r>
              <a:rPr lang="en-US" sz="2200" dirty="0">
                <a:solidFill>
                  <a:schemeClr val="tx1"/>
                </a:solidFill>
                <a:latin typeface="+mj-lt"/>
                <a:cs typeface="+mn-cs"/>
              </a:rPr>
              <a:t>Surveys</a:t>
            </a:r>
          </a:p>
          <a:p>
            <a:pPr>
              <a:buFont typeface="Arial" panose="020B0604020202020204" pitchFamily="34" charset="0"/>
              <a:buChar char="•"/>
            </a:pPr>
            <a:endParaRPr lang="en-US" sz="2200" dirty="0">
              <a:solidFill>
                <a:schemeClr val="tx1"/>
              </a:solidFill>
              <a:latin typeface="+mn-lt"/>
              <a:cs typeface="+mn-cs"/>
            </a:endParaRPr>
          </a:p>
        </p:txBody>
      </p:sp>
      <p:pic>
        <p:nvPicPr>
          <p:cNvPr id="3" name="Picture 2">
            <a:extLst>
              <a:ext uri="{FF2B5EF4-FFF2-40B4-BE49-F238E27FC236}">
                <a16:creationId xmlns:a16="http://schemas.microsoft.com/office/drawing/2014/main" id="{C606036B-67B6-4ADB-8393-1BBC73B7AB3B}"/>
              </a:ext>
            </a:extLst>
          </p:cNvPr>
          <p:cNvPicPr>
            <a:picLocks noChangeAspect="1"/>
          </p:cNvPicPr>
          <p:nvPr/>
        </p:nvPicPr>
        <p:blipFill rotWithShape="1">
          <a:blip r:embed="rId3"/>
          <a:srcRect b="24977"/>
          <a:stretch/>
        </p:blipFill>
        <p:spPr>
          <a:xfrm>
            <a:off x="6115808" y="801686"/>
            <a:ext cx="6074669" cy="605631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3964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lstStyle/>
          <a:p>
            <a:r>
              <a:rPr lang="en-US" dirty="0"/>
              <a:t>Justin Gunter</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University of Alabama</a:t>
            </a:r>
          </a:p>
        </p:txBody>
      </p:sp>
      <p:pic>
        <p:nvPicPr>
          <p:cNvPr id="9" name="Picture Placeholder 8">
            <a:extLst>
              <a:ext uri="{FF2B5EF4-FFF2-40B4-BE49-F238E27FC236}">
                <a16:creationId xmlns:a16="http://schemas.microsoft.com/office/drawing/2014/main" id="{7C25C57E-D22B-491B-8D9C-85CE8094DFAA}"/>
              </a:ext>
            </a:extLst>
          </p:cNvPr>
          <p:cNvPicPr>
            <a:picLocks noGrp="1" noChangeAspect="1"/>
          </p:cNvPicPr>
          <p:nvPr>
            <p:ph type="pic" sz="quarter" idx="10"/>
          </p:nvPr>
        </p:nvPicPr>
        <p:blipFill>
          <a:blip r:embed="rId2"/>
          <a:srcRect l="2273" r="2273"/>
          <a:stretch>
            <a:fillRect/>
          </a:stretch>
        </p:blipFill>
        <p:spPr>
          <a:prstGeom prst="rect">
            <a:avLst/>
          </a:prstGeom>
        </p:spPr>
      </p:pic>
      <p:pic>
        <p:nvPicPr>
          <p:cNvPr id="8" name="Picture 7">
            <a:extLst>
              <a:ext uri="{FF2B5EF4-FFF2-40B4-BE49-F238E27FC236}">
                <a16:creationId xmlns:a16="http://schemas.microsoft.com/office/drawing/2014/main" id="{6E29A634-D963-43C7-9C05-9B0FF4E274B4}"/>
              </a:ext>
            </a:extLst>
          </p:cNvPr>
          <p:cNvPicPr>
            <a:picLocks noChangeAspect="1"/>
          </p:cNvPicPr>
          <p:nvPr/>
        </p:nvPicPr>
        <p:blipFill>
          <a:blip r:embed="rId3"/>
          <a:stretch>
            <a:fillRect/>
          </a:stretch>
        </p:blipFill>
        <p:spPr>
          <a:xfrm>
            <a:off x="7801459" y="4781374"/>
            <a:ext cx="1905000" cy="1905000"/>
          </a:xfrm>
          <a:prstGeom prst="rect">
            <a:avLst/>
          </a:prstGeom>
        </p:spPr>
      </p:pic>
    </p:spTree>
    <p:extLst>
      <p:ext uri="{BB962C8B-B14F-4D97-AF65-F5344CB8AC3E}">
        <p14:creationId xmlns:p14="http://schemas.microsoft.com/office/powerpoint/2010/main" val="4236453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554480" y="1427081"/>
            <a:ext cx="10505105" cy="5152168"/>
          </a:xfrm>
        </p:spPr>
        <p:txBody>
          <a:bodyPr/>
          <a:lstStyle/>
          <a:p>
            <a:r>
              <a:rPr lang="en-US" dirty="0">
                <a:latin typeface="+mj-lt"/>
              </a:rPr>
              <a:t>Mobile ONLY with NFC </a:t>
            </a:r>
          </a:p>
          <a:p>
            <a:r>
              <a:rPr lang="en-US" dirty="0">
                <a:latin typeface="+mj-lt"/>
              </a:rPr>
              <a:t>Educated approximately 20% of fans in 2020</a:t>
            </a:r>
          </a:p>
          <a:p>
            <a:r>
              <a:rPr lang="en-US" dirty="0">
                <a:latin typeface="+mj-lt"/>
              </a:rPr>
              <a:t>Strong communication / education pieces </a:t>
            </a:r>
          </a:p>
          <a:p>
            <a:r>
              <a:rPr lang="en-US" dirty="0">
                <a:latin typeface="+mj-lt"/>
              </a:rPr>
              <a:t>Learned a lot from game 1</a:t>
            </a:r>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426409"/>
            <a:ext cx="9874389" cy="907869"/>
          </a:xfrm>
        </p:spPr>
        <p:txBody>
          <a:bodyPr>
            <a:normAutofit/>
          </a:bodyPr>
          <a:lstStyle/>
          <a:p>
            <a:r>
              <a:rPr lang="en-US" sz="4000" dirty="0">
                <a:latin typeface="+mj-lt"/>
              </a:rPr>
              <a:t>APPROACH</a:t>
            </a:r>
          </a:p>
        </p:txBody>
      </p:sp>
      <p:pic>
        <p:nvPicPr>
          <p:cNvPr id="2" name="Picture 1">
            <a:extLst>
              <a:ext uri="{FF2B5EF4-FFF2-40B4-BE49-F238E27FC236}">
                <a16:creationId xmlns:a16="http://schemas.microsoft.com/office/drawing/2014/main" id="{03368A9A-5E9F-4AAE-A430-EA17E8B177F9}"/>
              </a:ext>
            </a:extLst>
          </p:cNvPr>
          <p:cNvPicPr>
            <a:picLocks noChangeAspect="1"/>
          </p:cNvPicPr>
          <p:nvPr/>
        </p:nvPicPr>
        <p:blipFill>
          <a:blip r:embed="rId3"/>
          <a:stretch>
            <a:fillRect/>
          </a:stretch>
        </p:blipFill>
        <p:spPr>
          <a:xfrm>
            <a:off x="1489165" y="4003165"/>
            <a:ext cx="10400522" cy="2795240"/>
          </a:xfrm>
          <a:prstGeom prst="rect">
            <a:avLst/>
          </a:prstGeom>
        </p:spPr>
      </p:pic>
    </p:spTree>
    <p:extLst>
      <p:ext uri="{BB962C8B-B14F-4D97-AF65-F5344CB8AC3E}">
        <p14:creationId xmlns:p14="http://schemas.microsoft.com/office/powerpoint/2010/main" val="1576597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037937C8-98D6-43A7-9BEA-2166BF4D5E48}"/>
              </a:ext>
            </a:extLst>
          </p:cNvPr>
          <p:cNvSpPr>
            <a:spLocks noGrp="1"/>
          </p:cNvSpPr>
          <p:nvPr>
            <p:ph type="title"/>
          </p:nvPr>
        </p:nvSpPr>
        <p:spPr>
          <a:xfrm>
            <a:off x="293182" y="-10916"/>
            <a:ext cx="2692720" cy="2101850"/>
          </a:xfrm>
        </p:spPr>
        <p:txBody>
          <a:bodyPr vert="horz" lIns="91440" tIns="45720" rIns="91440" bIns="45720" rtlCol="0" anchor="ctr">
            <a:normAutofit/>
          </a:bodyPr>
          <a:lstStyle/>
          <a:p>
            <a:r>
              <a:rPr lang="en-US" sz="4000" kern="1200" dirty="0">
                <a:solidFill>
                  <a:schemeClr val="tx1"/>
                </a:solidFill>
                <a:latin typeface="+mj-lt"/>
                <a:ea typeface="+mj-ea"/>
                <a:cs typeface="+mj-cs"/>
              </a:rPr>
              <a:t>APPROACH</a:t>
            </a:r>
          </a:p>
        </p:txBody>
      </p:sp>
      <p:sp>
        <p:nvSpPr>
          <p:cNvPr id="18" name="Rectangle 17">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3306F1C2-FC80-4B1C-BBE0-8F9DC234F895}"/>
              </a:ext>
            </a:extLst>
          </p:cNvPr>
          <p:cNvSpPr>
            <a:spLocks noGrp="1"/>
          </p:cNvSpPr>
          <p:nvPr>
            <p:ph idx="1"/>
          </p:nvPr>
        </p:nvSpPr>
        <p:spPr>
          <a:xfrm>
            <a:off x="117288" y="1647506"/>
            <a:ext cx="7038267" cy="2817462"/>
          </a:xfrm>
        </p:spPr>
        <p:txBody>
          <a:bodyPr vert="horz" lIns="91440" tIns="45720" rIns="91440" bIns="45720" rtlCol="0" anchor="ctr">
            <a:noAutofit/>
          </a:bodyPr>
          <a:lstStyle/>
          <a:p>
            <a:pPr>
              <a:buFont typeface="Arial" panose="020B0604020202020204" pitchFamily="34" charset="0"/>
              <a:buChar char="•"/>
            </a:pPr>
            <a:r>
              <a:rPr lang="en-US" dirty="0">
                <a:solidFill>
                  <a:schemeClr val="tx1"/>
                </a:solidFill>
                <a:latin typeface="+mj-lt"/>
                <a:cs typeface="+mn-cs"/>
              </a:rPr>
              <a:t>80 volunteers from the Athletic Dept.</a:t>
            </a:r>
          </a:p>
          <a:p>
            <a:pPr>
              <a:buFont typeface="Arial" panose="020B0604020202020204" pitchFamily="34" charset="0"/>
              <a:buChar char="•"/>
            </a:pPr>
            <a:r>
              <a:rPr lang="en-US" dirty="0">
                <a:solidFill>
                  <a:schemeClr val="tx1"/>
                </a:solidFill>
                <a:latin typeface="+mj-lt"/>
                <a:cs typeface="+mn-cs"/>
              </a:rPr>
              <a:t>Installed public Wi-Fi and charging stations</a:t>
            </a:r>
          </a:p>
          <a:p>
            <a:pPr>
              <a:buFont typeface="Arial" panose="020B0604020202020204" pitchFamily="34" charset="0"/>
              <a:buChar char="•"/>
            </a:pPr>
            <a:r>
              <a:rPr lang="en-US" dirty="0">
                <a:solidFill>
                  <a:schemeClr val="tx1"/>
                </a:solidFill>
                <a:latin typeface="+mj-lt"/>
                <a:cs typeface="+mn-cs"/>
              </a:rPr>
              <a:t>Increased mobile ticket signage</a:t>
            </a:r>
          </a:p>
          <a:p>
            <a:pPr>
              <a:buFont typeface="Arial" panose="020B0604020202020204" pitchFamily="34" charset="0"/>
              <a:buChar char="•"/>
            </a:pPr>
            <a:r>
              <a:rPr lang="en-US" dirty="0">
                <a:solidFill>
                  <a:schemeClr val="tx1"/>
                </a:solidFill>
                <a:latin typeface="+mj-lt"/>
                <a:cs typeface="+mn-cs"/>
              </a:rPr>
              <a:t>Temporary tents</a:t>
            </a:r>
          </a:p>
        </p:txBody>
      </p:sp>
      <p:pic>
        <p:nvPicPr>
          <p:cNvPr id="5" name="Picture 4">
            <a:extLst>
              <a:ext uri="{FF2B5EF4-FFF2-40B4-BE49-F238E27FC236}">
                <a16:creationId xmlns:a16="http://schemas.microsoft.com/office/drawing/2014/main" id="{2C6DBF2E-89BE-40E0-9AA5-47D8ADE1F603}"/>
              </a:ext>
            </a:extLst>
          </p:cNvPr>
          <p:cNvPicPr>
            <a:picLocks noChangeAspect="1"/>
          </p:cNvPicPr>
          <p:nvPr/>
        </p:nvPicPr>
        <p:blipFill rotWithShape="1">
          <a:blip r:embed="rId2"/>
          <a:srcRect b="8757"/>
          <a:stretch/>
        </p:blipFill>
        <p:spPr>
          <a:xfrm>
            <a:off x="20" y="4123916"/>
            <a:ext cx="4489125" cy="2734084"/>
          </a:xfrm>
          <a:prstGeom prst="rect">
            <a:avLst/>
          </a:prstGeom>
        </p:spPr>
      </p:pic>
      <p:pic>
        <p:nvPicPr>
          <p:cNvPr id="4" name="Picture 3">
            <a:extLst>
              <a:ext uri="{FF2B5EF4-FFF2-40B4-BE49-F238E27FC236}">
                <a16:creationId xmlns:a16="http://schemas.microsoft.com/office/drawing/2014/main" id="{FACA4CC6-E374-4446-91E2-C2A982B26CEB}"/>
              </a:ext>
            </a:extLst>
          </p:cNvPr>
          <p:cNvPicPr>
            <a:picLocks noChangeAspect="1"/>
          </p:cNvPicPr>
          <p:nvPr/>
        </p:nvPicPr>
        <p:blipFill rotWithShape="1">
          <a:blip r:embed="rId3"/>
          <a:srcRect r="1" b="5103"/>
          <a:stretch/>
        </p:blipFill>
        <p:spPr>
          <a:xfrm>
            <a:off x="6865619" y="335902"/>
            <a:ext cx="5326381" cy="6522098"/>
          </a:xfrm>
          <a:prstGeom prst="rect">
            <a:avLst/>
          </a:prstGeom>
        </p:spPr>
      </p:pic>
    </p:spTree>
    <p:extLst>
      <p:ext uri="{BB962C8B-B14F-4D97-AF65-F5344CB8AC3E}">
        <p14:creationId xmlns:p14="http://schemas.microsoft.com/office/powerpoint/2010/main" val="3567940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dirty="0">
                <a:latin typeface="+mj-lt"/>
                <a:cs typeface="+mj-cs"/>
              </a:rPr>
              <a:t>CHALLENGES</a:t>
            </a:r>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836680" y="2405067"/>
            <a:ext cx="6002110" cy="3729034"/>
          </a:xfrm>
        </p:spPr>
        <p:txBody>
          <a:bodyPr vert="horz" lIns="91440" tIns="45720" rIns="91440" bIns="45720" rtlCol="0">
            <a:normAutofit/>
          </a:bodyPr>
          <a:lstStyle/>
          <a:p>
            <a:pPr>
              <a:buFont typeface="Arial" panose="020B0604020202020204" pitchFamily="34" charset="0"/>
              <a:buChar char="•"/>
            </a:pPr>
            <a:endParaRPr lang="en-US" sz="2000" dirty="0">
              <a:solidFill>
                <a:schemeClr val="tx1"/>
              </a:solidFill>
              <a:latin typeface="+mn-lt"/>
              <a:cs typeface="+mn-cs"/>
            </a:endParaRPr>
          </a:p>
          <a:p>
            <a:pPr>
              <a:buFont typeface="Arial" panose="020B0604020202020204" pitchFamily="34" charset="0"/>
              <a:buChar char="•"/>
            </a:pPr>
            <a:endParaRPr lang="en-US" sz="2000" dirty="0">
              <a:solidFill>
                <a:schemeClr val="tx1"/>
              </a:solidFill>
              <a:latin typeface="+mn-lt"/>
              <a:cs typeface="+mn-cs"/>
            </a:endParaRPr>
          </a:p>
        </p:txBody>
      </p:sp>
      <p:pic>
        <p:nvPicPr>
          <p:cNvPr id="2" name="Picture 1">
            <a:extLst>
              <a:ext uri="{FF2B5EF4-FFF2-40B4-BE49-F238E27FC236}">
                <a16:creationId xmlns:a16="http://schemas.microsoft.com/office/drawing/2014/main" id="{BB25A44E-9B9E-4286-BD40-314EF8876D3A}"/>
              </a:ext>
            </a:extLst>
          </p:cNvPr>
          <p:cNvPicPr>
            <a:picLocks noChangeAspect="1"/>
          </p:cNvPicPr>
          <p:nvPr/>
        </p:nvPicPr>
        <p:blipFill rotWithShape="1">
          <a:blip r:embed="rId2"/>
          <a:srcRect t="280" r="1" b="5970"/>
          <a:stretch/>
        </p:blipFill>
        <p:spPr>
          <a:xfrm>
            <a:off x="7199440" y="10"/>
            <a:ext cx="4992560" cy="6857990"/>
          </a:xfrm>
          <a:prstGeom prst="rect">
            <a:avLst/>
          </a:prstGeom>
          <a:effectLst/>
        </p:spPr>
      </p:pic>
      <p:sp>
        <p:nvSpPr>
          <p:cNvPr id="9" name="Content Placeholder 1">
            <a:extLst>
              <a:ext uri="{FF2B5EF4-FFF2-40B4-BE49-F238E27FC236}">
                <a16:creationId xmlns:a16="http://schemas.microsoft.com/office/drawing/2014/main" id="{E0CC7381-8554-4FCC-B291-02CDCA0914F7}"/>
              </a:ext>
            </a:extLst>
          </p:cNvPr>
          <p:cNvSpPr txBox="1">
            <a:spLocks/>
          </p:cNvSpPr>
          <p:nvPr/>
        </p:nvSpPr>
        <p:spPr>
          <a:xfrm>
            <a:off x="648930" y="2438400"/>
            <a:ext cx="4944151" cy="3785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QR code vs. NFC fan education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Needed faster entry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20 new pedestals added</a:t>
            </a:r>
          </a:p>
        </p:txBody>
      </p:sp>
    </p:spTree>
    <p:extLst>
      <p:ext uri="{BB962C8B-B14F-4D97-AF65-F5344CB8AC3E}">
        <p14:creationId xmlns:p14="http://schemas.microsoft.com/office/powerpoint/2010/main" val="273599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8D1B789-7A4D-4530-B945-82EA5825F58F}"/>
              </a:ext>
            </a:extLst>
          </p:cNvPr>
          <p:cNvPicPr>
            <a:picLocks noChangeAspect="1"/>
          </p:cNvPicPr>
          <p:nvPr/>
        </p:nvPicPr>
        <p:blipFill rotWithShape="1">
          <a:blip r:embed="rId3">
            <a:extLst/>
          </a:blip>
          <a:srcRect r="5177" b="-2"/>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838200" y="365125"/>
            <a:ext cx="4312298" cy="1899912"/>
          </a:xfrm>
        </p:spPr>
        <p:txBody>
          <a:bodyPr vert="horz" lIns="91440" tIns="45720" rIns="91440" bIns="45720" rtlCol="0" anchor="ctr">
            <a:normAutofit/>
          </a:bodyPr>
          <a:lstStyle/>
          <a:p>
            <a:r>
              <a:rPr lang="en-US" sz="4000" dirty="0">
                <a:latin typeface="+mj-lt"/>
                <a:cs typeface="+mj-cs"/>
              </a:rPr>
              <a:t>SUCCESSES &amp; LESSONS LEARNED</a:t>
            </a:r>
          </a:p>
        </p:txBody>
      </p:sp>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838200" y="2434201"/>
            <a:ext cx="3822189" cy="3742762"/>
          </a:xfrm>
        </p:spPr>
        <p:txBody>
          <a:bodyPr vert="horz" lIns="91440" tIns="45720" rIns="91440" bIns="45720" rtlCol="0">
            <a:normAutofit/>
          </a:bodyPr>
          <a:lstStyle/>
          <a:p>
            <a:pPr>
              <a:buFont typeface="Arial" panose="020B0604020202020204" pitchFamily="34" charset="0"/>
              <a:buChar char="•"/>
            </a:pPr>
            <a:r>
              <a:rPr lang="en-US" sz="2000" dirty="0">
                <a:solidFill>
                  <a:schemeClr val="tx1"/>
                </a:solidFill>
                <a:latin typeface="Calibri Light" panose="020F0302020204030204" pitchFamily="34" charset="0"/>
                <a:cs typeface="Calibri Light" panose="020F0302020204030204" pitchFamily="34" charset="0"/>
              </a:rPr>
              <a:t>All hands on deck – starts at the top!</a:t>
            </a:r>
          </a:p>
          <a:p>
            <a:pPr>
              <a:buFont typeface="Arial" panose="020B0604020202020204" pitchFamily="34" charset="0"/>
              <a:buChar char="•"/>
            </a:pPr>
            <a:r>
              <a:rPr lang="en-US" sz="2000" dirty="0">
                <a:solidFill>
                  <a:schemeClr val="tx1"/>
                </a:solidFill>
                <a:latin typeface="Calibri Light" panose="020F0302020204030204" pitchFamily="34" charset="0"/>
                <a:cs typeface="Calibri Light" panose="020F0302020204030204" pitchFamily="34" charset="0"/>
              </a:rPr>
              <a:t>Game 2 lines broke before kickoff</a:t>
            </a:r>
          </a:p>
          <a:p>
            <a:pPr>
              <a:buFont typeface="Arial" panose="020B0604020202020204" pitchFamily="34" charset="0"/>
              <a:buChar char="•"/>
            </a:pPr>
            <a:r>
              <a:rPr lang="en-US" sz="2000" dirty="0">
                <a:solidFill>
                  <a:schemeClr val="tx1"/>
                </a:solidFill>
                <a:latin typeface="Calibri Light" panose="020F0302020204030204" pitchFamily="34" charset="0"/>
                <a:cs typeface="Calibri Light" panose="020F0302020204030204" pitchFamily="34" charset="0"/>
              </a:rPr>
              <a:t>Increased digital downloads from 70% for game 1 up to 92% later in the season.</a:t>
            </a:r>
          </a:p>
          <a:p>
            <a:pPr>
              <a:buFont typeface="Arial" panose="020B0604020202020204" pitchFamily="34" charset="0"/>
              <a:buChar char="•"/>
            </a:pPr>
            <a:endParaRPr lang="en-US" sz="2000" dirty="0">
              <a:solidFill>
                <a:schemeClr val="tx1"/>
              </a:solidFill>
              <a:latin typeface="+mn-lt"/>
              <a:cs typeface="+mn-cs"/>
            </a:endParaRPr>
          </a:p>
          <a:p>
            <a:pPr>
              <a:buFont typeface="Arial" panose="020B0604020202020204" pitchFamily="34" charset="0"/>
              <a:buChar char="•"/>
            </a:pPr>
            <a:endParaRPr lang="en-US" sz="2000" dirty="0">
              <a:solidFill>
                <a:schemeClr val="tx1"/>
              </a:solidFill>
              <a:latin typeface="+mn-lt"/>
              <a:cs typeface="+mn-cs"/>
            </a:endParaRPr>
          </a:p>
        </p:txBody>
      </p:sp>
    </p:spTree>
    <p:extLst>
      <p:ext uri="{BB962C8B-B14F-4D97-AF65-F5344CB8AC3E}">
        <p14:creationId xmlns:p14="http://schemas.microsoft.com/office/powerpoint/2010/main" val="107531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26DAE1-70B2-6840-92F3-0DCCE4A62710}"/>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3503A1D-0B7D-BB43-9016-76DD6CDB9973}"/>
              </a:ext>
            </a:extLst>
          </p:cNvPr>
          <p:cNvSpPr>
            <a:spLocks noGrp="1"/>
          </p:cNvSpPr>
          <p:nvPr>
            <p:ph type="body" idx="1"/>
          </p:nvPr>
        </p:nvSpPr>
        <p:spPr/>
        <p:txBody>
          <a:bodyPr/>
          <a:lstStyle/>
          <a:p>
            <a:r>
              <a:rPr lang="en-US" dirty="0"/>
              <a:t>QUESTIONS?</a:t>
            </a:r>
          </a:p>
        </p:txBody>
      </p:sp>
      <p:sp>
        <p:nvSpPr>
          <p:cNvPr id="6" name="Text Placeholder 5">
            <a:extLst>
              <a:ext uri="{FF2B5EF4-FFF2-40B4-BE49-F238E27FC236}">
                <a16:creationId xmlns:a16="http://schemas.microsoft.com/office/drawing/2014/main" id="{31241593-B531-8C43-9C90-DE5E7254E072}"/>
              </a:ext>
            </a:extLst>
          </p:cNvPr>
          <p:cNvSpPr>
            <a:spLocks noGrp="1"/>
          </p:cNvSpPr>
          <p:nvPr>
            <p:ph type="body" idx="10"/>
          </p:nvPr>
        </p:nvSpPr>
        <p:spPr/>
        <p:txBody>
          <a:bodyPr>
            <a:normAutofit/>
          </a:bodyPr>
          <a:lstStyle/>
          <a:p>
            <a:r>
              <a:rPr lang="en-US" sz="2000" dirty="0"/>
              <a:t>Please complete the online session evaluation.</a:t>
            </a:r>
          </a:p>
        </p:txBody>
      </p:sp>
      <p:pic>
        <p:nvPicPr>
          <p:cNvPr id="7" name="Picture 6" descr="A picture containing text, screenshot, monitor&#10;&#10;Description automatically generated">
            <a:extLst>
              <a:ext uri="{FF2B5EF4-FFF2-40B4-BE49-F238E27FC236}">
                <a16:creationId xmlns:a16="http://schemas.microsoft.com/office/drawing/2014/main" id="{9E812770-A098-6146-B229-A111460B0112}"/>
              </a:ext>
            </a:extLst>
          </p:cNvPr>
          <p:cNvPicPr>
            <a:picLocks noChangeAspect="1"/>
          </p:cNvPicPr>
          <p:nvPr/>
        </p:nvPicPr>
        <p:blipFill>
          <a:blip r:embed="rId2"/>
          <a:stretch>
            <a:fillRect/>
          </a:stretch>
        </p:blipFill>
        <p:spPr>
          <a:xfrm>
            <a:off x="1115367" y="1918386"/>
            <a:ext cx="2756138" cy="5029200"/>
          </a:xfrm>
          <a:prstGeom prst="rect">
            <a:avLst/>
          </a:prstGeom>
        </p:spPr>
      </p:pic>
    </p:spTree>
    <p:extLst>
      <p:ext uri="{BB962C8B-B14F-4D97-AF65-F5344CB8AC3E}">
        <p14:creationId xmlns:p14="http://schemas.microsoft.com/office/powerpoint/2010/main" val="307281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815</Words>
  <Application>Microsoft Office PowerPoint</Application>
  <PresentationFormat>Widescreen</PresentationFormat>
  <Paragraphs>124</Paragraphs>
  <Slides>22</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Calibri Light</vt:lpstr>
      <vt:lpstr>Wingdings</vt:lpstr>
      <vt:lpstr>Office Theme</vt:lpstr>
      <vt:lpstr>1_Office Theme</vt:lpstr>
      <vt:lpstr>Mobile Ticketing - Lessons Learned</vt:lpstr>
      <vt:lpstr>MODERATORS</vt:lpstr>
      <vt:lpstr>Chad Erwin</vt:lpstr>
      <vt:lpstr>WHO ARE WE?</vt:lpstr>
      <vt:lpstr>APPROACH</vt:lpstr>
      <vt:lpstr>CHALLENGES</vt:lpstr>
      <vt:lpstr>SUCCESSES / LESSONS LEARNED</vt:lpstr>
      <vt:lpstr>Brennan Garcia</vt:lpstr>
      <vt:lpstr>APPROACH</vt:lpstr>
      <vt:lpstr>EDUCATION &amp; IMPLEMENTATION</vt:lpstr>
      <vt:lpstr>PROGRESSION</vt:lpstr>
      <vt:lpstr>SUCCESSES &amp; LESSONS LEARNED</vt:lpstr>
      <vt:lpstr>Dianne Whitehair</vt:lpstr>
      <vt:lpstr>APPROACH</vt:lpstr>
      <vt:lpstr>CHALLENGES</vt:lpstr>
      <vt:lpstr>SUCCESSES / LESSONS LEARNED</vt:lpstr>
      <vt:lpstr>Justin Gunter</vt:lpstr>
      <vt:lpstr>APPROACH</vt:lpstr>
      <vt:lpstr>APPROACH</vt:lpstr>
      <vt:lpstr>CHALLENGES</vt:lpstr>
      <vt:lpstr>SUCCESSES &amp; LESSONS LEARNED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Ticketing - Lessons Learned</dc:title>
  <dc:creator>Liz Kelley</dc:creator>
  <cp:lastModifiedBy>Liz Kelley</cp:lastModifiedBy>
  <cp:revision>3</cp:revision>
  <cp:lastPrinted>2022-02-25T23:59:02Z</cp:lastPrinted>
  <dcterms:created xsi:type="dcterms:W3CDTF">2022-02-25T23:42:12Z</dcterms:created>
  <dcterms:modified xsi:type="dcterms:W3CDTF">2022-02-25T23:59:52Z</dcterms:modified>
</cp:coreProperties>
</file>